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Lexen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exend-bold.fntdata"/><Relationship Id="rId10" Type="http://schemas.openxmlformats.org/officeDocument/2006/relationships/slide" Target="slides/slide5.xml"/><Relationship Id="rId32" Type="http://schemas.openxmlformats.org/officeDocument/2006/relationships/font" Target="fonts/Lexen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18ca630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18ca630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118ca63082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118ca63082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32efa4d6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32efa4d6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132efa4d6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132efa4d6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32efa4d6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132efa4d6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13da9908e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13da9908e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3265f32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23265f32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132efa4d6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132efa4d6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32efa4d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132efa4d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132efa4d6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132efa4d6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32efa4d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132efa4d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18ca63082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18ca63082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132efa4d6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132efa4d6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23265f32b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23265f32b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13da9908e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13da9908e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1da143b13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da143b13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dd313e7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1dd313e7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1dd313e79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1dd313e79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23265f32b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23265f32b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118ca63082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118ca63082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118ca63082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118ca63082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118ca63082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118ca63082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13da9908e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13da9908e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132d4d68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132d4d68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32d4d68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32d4d68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32d4d686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132d4d686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1.jp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2.jpg"/><Relationship Id="rId5"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24.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2.jpg"/><Relationship Id="rId5"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35.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36.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7.jpg"/><Relationship Id="rId5" Type="http://schemas.openxmlformats.org/officeDocument/2006/relationships/image" Target="../media/image28.jpg"/><Relationship Id="rId6"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40.png"/><Relationship Id="rId6"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2.jpg"/><Relationship Id="rId5"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45.png"/><Relationship Id="rId6"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49.png"/><Relationship Id="rId6" Type="http://schemas.openxmlformats.org/officeDocument/2006/relationships/image" Target="../media/image34.png"/><Relationship Id="rId7"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2.jpg"/><Relationship Id="rId5"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jpg"/><Relationship Id="rId4" Type="http://schemas.openxmlformats.org/officeDocument/2006/relationships/image" Target="../media/image4.png"/><Relationship Id="rId9"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3.png"/><Relationship Id="rId8"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47.png"/><Relationship Id="rId6"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jpg"/><Relationship Id="rId4" Type="http://schemas.openxmlformats.org/officeDocument/2006/relationships/image" Target="../media/image4.png"/><Relationship Id="rId5"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1.jp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3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31.jpg"/><Relationship Id="rId7" Type="http://schemas.openxmlformats.org/officeDocument/2006/relationships/image" Target="../media/image12.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516012" y="1325975"/>
            <a:ext cx="8112000" cy="461700"/>
          </a:xfrm>
          <a:prstGeom prst="rect">
            <a:avLst/>
          </a:prstGeom>
          <a:solidFill>
            <a:srgbClr val="0C343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rgbClr val="FFFFFF"/>
                </a:solidFill>
                <a:latin typeface="Lexend"/>
                <a:ea typeface="Lexend"/>
                <a:cs typeface="Lexend"/>
                <a:sym typeface="Lexend"/>
              </a:rPr>
              <a:t>Détectez les faux billets </a:t>
            </a:r>
            <a:r>
              <a:rPr b="1" lang="fr" sz="1800">
                <a:solidFill>
                  <a:srgbClr val="FFFFFF"/>
                </a:solidFill>
                <a:latin typeface="Lexend"/>
                <a:ea typeface="Lexend"/>
                <a:cs typeface="Lexend"/>
                <a:sym typeface="Lexend"/>
              </a:rPr>
              <a:t>avec Python</a:t>
            </a:r>
            <a:endParaRPr b="1" sz="1800">
              <a:solidFill>
                <a:srgbClr val="FFFFFF"/>
              </a:solidFill>
              <a:latin typeface="Lexend"/>
              <a:ea typeface="Lexend"/>
              <a:cs typeface="Lexend"/>
              <a:sym typeface="Lexend"/>
            </a:endParaRPr>
          </a:p>
        </p:txBody>
      </p:sp>
      <p:sp>
        <p:nvSpPr>
          <p:cNvPr id="55" name="Google Shape;55;p13"/>
          <p:cNvSpPr txBox="1"/>
          <p:nvPr/>
        </p:nvSpPr>
        <p:spPr>
          <a:xfrm>
            <a:off x="1341738" y="956663"/>
            <a:ext cx="6460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latin typeface="Lexend"/>
                <a:ea typeface="Lexend"/>
                <a:cs typeface="Lexend"/>
                <a:sym typeface="Lexend"/>
              </a:rPr>
              <a:t>PROJET 10</a:t>
            </a:r>
            <a:endParaRPr sz="1100">
              <a:latin typeface="Lexend"/>
              <a:ea typeface="Lexend"/>
              <a:cs typeface="Lexend"/>
              <a:sym typeface="Lexend"/>
            </a:endParaRPr>
          </a:p>
        </p:txBody>
      </p:sp>
      <p:pic>
        <p:nvPicPr>
          <p:cNvPr id="56" name="Google Shape;56;p13"/>
          <p:cNvPicPr preferRelativeResize="0"/>
          <p:nvPr/>
        </p:nvPicPr>
        <p:blipFill>
          <a:blip r:embed="rId3">
            <a:alphaModFix/>
          </a:blip>
          <a:stretch>
            <a:fillRect/>
          </a:stretch>
        </p:blipFill>
        <p:spPr>
          <a:xfrm>
            <a:off x="4140900" y="0"/>
            <a:ext cx="862225" cy="862225"/>
          </a:xfrm>
          <a:prstGeom prst="rect">
            <a:avLst/>
          </a:prstGeom>
          <a:noFill/>
          <a:ln>
            <a:noFill/>
          </a:ln>
        </p:spPr>
      </p:pic>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58" name="Google Shape;58;p13"/>
          <p:cNvPicPr preferRelativeResize="0"/>
          <p:nvPr/>
        </p:nvPicPr>
        <p:blipFill>
          <a:blip r:embed="rId4">
            <a:alphaModFix amt="24000"/>
          </a:blip>
          <a:stretch>
            <a:fillRect/>
          </a:stretch>
        </p:blipFill>
        <p:spPr>
          <a:xfrm>
            <a:off x="1201925" y="2817450"/>
            <a:ext cx="1590200" cy="1613500"/>
          </a:xfrm>
          <a:prstGeom prst="rect">
            <a:avLst/>
          </a:prstGeom>
          <a:noFill/>
          <a:ln>
            <a:noFill/>
          </a:ln>
        </p:spPr>
      </p:pic>
      <p:pic>
        <p:nvPicPr>
          <p:cNvPr id="59" name="Google Shape;59;p13"/>
          <p:cNvPicPr preferRelativeResize="0"/>
          <p:nvPr/>
        </p:nvPicPr>
        <p:blipFill>
          <a:blip r:embed="rId4">
            <a:alphaModFix amt="24000"/>
          </a:blip>
          <a:stretch>
            <a:fillRect/>
          </a:stretch>
        </p:blipFill>
        <p:spPr>
          <a:xfrm>
            <a:off x="5952750" y="2756975"/>
            <a:ext cx="1590200" cy="1613500"/>
          </a:xfrm>
          <a:prstGeom prst="rect">
            <a:avLst/>
          </a:prstGeom>
          <a:noFill/>
          <a:ln>
            <a:noFill/>
          </a:ln>
        </p:spPr>
      </p:pic>
      <p:pic>
        <p:nvPicPr>
          <p:cNvPr id="60" name="Google Shape;60;p13"/>
          <p:cNvPicPr preferRelativeResize="0"/>
          <p:nvPr/>
        </p:nvPicPr>
        <p:blipFill>
          <a:blip r:embed="rId5">
            <a:alphaModFix/>
          </a:blip>
          <a:stretch>
            <a:fillRect/>
          </a:stretch>
        </p:blipFill>
        <p:spPr>
          <a:xfrm>
            <a:off x="2673425" y="1966450"/>
            <a:ext cx="3358450" cy="2997450"/>
          </a:xfrm>
          <a:prstGeom prst="rect">
            <a:avLst/>
          </a:prstGeom>
          <a:noFill/>
          <a:ln>
            <a:noFill/>
          </a:ln>
        </p:spPr>
      </p:pic>
      <p:pic>
        <p:nvPicPr>
          <p:cNvPr id="61" name="Google Shape;61;p13"/>
          <p:cNvPicPr preferRelativeResize="0"/>
          <p:nvPr/>
        </p:nvPicPr>
        <p:blipFill>
          <a:blip r:embed="rId6">
            <a:alphaModFix/>
          </a:blip>
          <a:stretch>
            <a:fillRect/>
          </a:stretch>
        </p:blipFill>
        <p:spPr>
          <a:xfrm>
            <a:off x="6031875" y="1910900"/>
            <a:ext cx="722851" cy="722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98" name="Google Shape;198;p22"/>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ANALYSE DESCRIPTIVE DU JEU DE DONNÉES</a:t>
            </a:r>
            <a:endParaRPr b="1" sz="1700">
              <a:latin typeface="Lexend"/>
              <a:ea typeface="Lexend"/>
              <a:cs typeface="Lexend"/>
              <a:sym typeface="Lexend"/>
            </a:endParaRPr>
          </a:p>
        </p:txBody>
      </p:sp>
      <p:sp>
        <p:nvSpPr>
          <p:cNvPr id="199" name="Google Shape;199;p22"/>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Exploration des données</a:t>
            </a:r>
            <a:endParaRPr sz="1600">
              <a:solidFill>
                <a:schemeClr val="dk1"/>
              </a:solidFill>
              <a:latin typeface="Lexend"/>
              <a:ea typeface="Lexend"/>
              <a:cs typeface="Lexend"/>
              <a:sym typeface="Lexend"/>
            </a:endParaRPr>
          </a:p>
        </p:txBody>
      </p:sp>
      <p:pic>
        <p:nvPicPr>
          <p:cNvPr id="200" name="Google Shape;200;p22"/>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201" name="Google Shape;201;p22"/>
          <p:cNvPicPr preferRelativeResize="0"/>
          <p:nvPr/>
        </p:nvPicPr>
        <p:blipFill>
          <a:blip r:embed="rId4">
            <a:alphaModFix amt="20000"/>
          </a:blip>
          <a:stretch>
            <a:fillRect/>
          </a:stretch>
        </p:blipFill>
        <p:spPr>
          <a:xfrm>
            <a:off x="6761425" y="0"/>
            <a:ext cx="2382577" cy="1539251"/>
          </a:xfrm>
          <a:prstGeom prst="rect">
            <a:avLst/>
          </a:prstGeom>
          <a:noFill/>
          <a:ln>
            <a:noFill/>
          </a:ln>
        </p:spPr>
      </p:pic>
      <p:sp>
        <p:nvSpPr>
          <p:cNvPr id="202" name="Google Shape;202;p22"/>
          <p:cNvSpPr txBox="1"/>
          <p:nvPr/>
        </p:nvSpPr>
        <p:spPr>
          <a:xfrm>
            <a:off x="998400" y="1436250"/>
            <a:ext cx="659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0B5394"/>
                </a:solidFill>
                <a:highlight>
                  <a:schemeClr val="lt1"/>
                </a:highlight>
                <a:latin typeface="Lexend"/>
                <a:ea typeface="Lexend"/>
                <a:cs typeface="Lexend"/>
                <a:sym typeface="Lexend"/>
              </a:rPr>
              <a:t>Répartition des billets présent dans le jeu de données</a:t>
            </a:r>
            <a:endParaRPr sz="1000">
              <a:solidFill>
                <a:srgbClr val="0B5394"/>
              </a:solidFill>
              <a:latin typeface="Lexend"/>
              <a:ea typeface="Lexend"/>
              <a:cs typeface="Lexend"/>
              <a:sym typeface="Lexend"/>
            </a:endParaRPr>
          </a:p>
        </p:txBody>
      </p:sp>
      <p:pic>
        <p:nvPicPr>
          <p:cNvPr id="203" name="Google Shape;203;p22"/>
          <p:cNvPicPr preferRelativeResize="0"/>
          <p:nvPr/>
        </p:nvPicPr>
        <p:blipFill>
          <a:blip r:embed="rId5">
            <a:alphaModFix/>
          </a:blip>
          <a:stretch>
            <a:fillRect/>
          </a:stretch>
        </p:blipFill>
        <p:spPr>
          <a:xfrm>
            <a:off x="2102075" y="1984926"/>
            <a:ext cx="3217450" cy="3158579"/>
          </a:xfrm>
          <a:prstGeom prst="rect">
            <a:avLst/>
          </a:prstGeom>
          <a:noFill/>
          <a:ln>
            <a:noFill/>
          </a:ln>
        </p:spPr>
      </p:pic>
      <p:sp>
        <p:nvSpPr>
          <p:cNvPr id="204" name="Google Shape;204;p22"/>
          <p:cNvSpPr txBox="1"/>
          <p:nvPr/>
        </p:nvSpPr>
        <p:spPr>
          <a:xfrm>
            <a:off x="5546525" y="2764763"/>
            <a:ext cx="1904100" cy="646500"/>
          </a:xfrm>
          <a:prstGeom prst="rect">
            <a:avLst/>
          </a:prstGeom>
          <a:noFill/>
          <a:ln cap="flat" cmpd="sng" w="28575">
            <a:solidFill>
              <a:srgbClr val="1C458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Lexend"/>
                <a:ea typeface="Lexend"/>
                <a:cs typeface="Lexend"/>
                <a:sym typeface="Lexend"/>
              </a:rPr>
              <a:t>Sur les 1500 billets  33 % de billets sont faux et 67 % sont authentiques.</a:t>
            </a:r>
            <a:endParaRPr sz="1000">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ppt_w</p:attrName>
                                        </p:attrNameLst>
                                      </p:cBhvr>
                                      <p:tavLst>
                                        <p:tav fmla="" tm="0">
                                          <p:val>
                                            <p:strVal val="0"/>
                                          </p:val>
                                        </p:tav>
                                        <p:tav fmla="" tm="100000">
                                          <p:val>
                                            <p:strVal val="#ppt_w"/>
                                          </p:val>
                                        </p:tav>
                                      </p:tavLst>
                                    </p:anim>
                                    <p:anim calcmode="lin" valueType="num">
                                      <p:cBhvr additive="base">
                                        <p:cTn dur="1000"/>
                                        <p:tgtEl>
                                          <p:spTgt spid="20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ppt_w</p:attrName>
                                        </p:attrNameLst>
                                      </p:cBhvr>
                                      <p:tavLst>
                                        <p:tav fmla="" tm="0">
                                          <p:val>
                                            <p:strVal val="0"/>
                                          </p:val>
                                        </p:tav>
                                        <p:tav fmla="" tm="100000">
                                          <p:val>
                                            <p:strVal val="#ppt_w"/>
                                          </p:val>
                                        </p:tav>
                                      </p:tavLst>
                                    </p:anim>
                                    <p:anim calcmode="lin" valueType="num">
                                      <p:cBhvr additive="base">
                                        <p:cTn dur="1000"/>
                                        <p:tgtEl>
                                          <p:spTgt spid="20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10" name="Google Shape;210;p23"/>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ANALYSE DESCRIPTIVE DU JEU DE DONNÉES</a:t>
            </a:r>
            <a:endParaRPr b="1" sz="1700">
              <a:latin typeface="Lexend"/>
              <a:ea typeface="Lexend"/>
              <a:cs typeface="Lexend"/>
              <a:sym typeface="Lexend"/>
            </a:endParaRPr>
          </a:p>
        </p:txBody>
      </p:sp>
      <p:sp>
        <p:nvSpPr>
          <p:cNvPr id="211" name="Google Shape;211;p23"/>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Résumé de la partie</a:t>
            </a:r>
            <a:endParaRPr sz="1600">
              <a:solidFill>
                <a:schemeClr val="dk1"/>
              </a:solidFill>
              <a:latin typeface="Lexend"/>
              <a:ea typeface="Lexend"/>
              <a:cs typeface="Lexend"/>
              <a:sym typeface="Lexend"/>
            </a:endParaRPr>
          </a:p>
        </p:txBody>
      </p:sp>
      <p:pic>
        <p:nvPicPr>
          <p:cNvPr id="212" name="Google Shape;212;p23"/>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213" name="Google Shape;213;p23"/>
          <p:cNvSpPr txBox="1"/>
          <p:nvPr/>
        </p:nvSpPr>
        <p:spPr>
          <a:xfrm>
            <a:off x="3650700" y="2199500"/>
            <a:ext cx="35154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073763"/>
                </a:solidFill>
                <a:latin typeface="Lexend"/>
                <a:ea typeface="Lexend"/>
                <a:cs typeface="Lexend"/>
                <a:sym typeface="Lexend"/>
              </a:rPr>
              <a:t>Le dataset contient des valeurs aberrantes, des valeurs nulles</a:t>
            </a:r>
            <a:endParaRPr sz="1300">
              <a:solidFill>
                <a:srgbClr val="073763"/>
              </a:solidFill>
              <a:latin typeface="Lexend"/>
              <a:ea typeface="Lexend"/>
              <a:cs typeface="Lexend"/>
              <a:sym typeface="Lexend"/>
            </a:endParaRPr>
          </a:p>
          <a:p>
            <a:pPr indent="0" lvl="0" marL="0" rtl="0" algn="l">
              <a:spcBef>
                <a:spcPts val="0"/>
              </a:spcBef>
              <a:spcAft>
                <a:spcPts val="0"/>
              </a:spcAft>
              <a:buNone/>
            </a:pPr>
            <a:r>
              <a:t/>
            </a:r>
            <a:endParaRPr sz="1300">
              <a:solidFill>
                <a:srgbClr val="073763"/>
              </a:solidFill>
              <a:latin typeface="Lexend"/>
              <a:ea typeface="Lexend"/>
              <a:cs typeface="Lexend"/>
              <a:sym typeface="Lexend"/>
            </a:endParaRPr>
          </a:p>
          <a:p>
            <a:pPr indent="0" lvl="0" marL="0" rtl="0" algn="l">
              <a:spcBef>
                <a:spcPts val="0"/>
              </a:spcBef>
              <a:spcAft>
                <a:spcPts val="0"/>
              </a:spcAft>
              <a:buNone/>
            </a:pPr>
            <a:r>
              <a:rPr lang="fr" sz="1300">
                <a:solidFill>
                  <a:srgbClr val="073763"/>
                </a:solidFill>
                <a:latin typeface="Lexend"/>
                <a:ea typeface="Lexend"/>
                <a:cs typeface="Lexend"/>
                <a:sym typeface="Lexend"/>
              </a:rPr>
              <a:t>La </a:t>
            </a:r>
            <a:r>
              <a:rPr lang="fr" sz="1300">
                <a:solidFill>
                  <a:srgbClr val="073763"/>
                </a:solidFill>
                <a:latin typeface="Lexend"/>
                <a:ea typeface="Lexend"/>
                <a:cs typeface="Lexend"/>
                <a:sym typeface="Lexend"/>
              </a:rPr>
              <a:t>répartition</a:t>
            </a:r>
            <a:r>
              <a:rPr lang="fr" sz="1300">
                <a:solidFill>
                  <a:srgbClr val="073763"/>
                </a:solidFill>
                <a:latin typeface="Lexend"/>
                <a:ea typeface="Lexend"/>
                <a:cs typeface="Lexend"/>
                <a:sym typeface="Lexend"/>
              </a:rPr>
              <a:t> des vrais/faux billets est un peu inégale 67%/33%</a:t>
            </a:r>
            <a:endParaRPr sz="1300">
              <a:solidFill>
                <a:srgbClr val="073763"/>
              </a:solidFill>
              <a:latin typeface="Lexend"/>
              <a:ea typeface="Lexend"/>
              <a:cs typeface="Lexend"/>
              <a:sym typeface="Lexend"/>
            </a:endParaRPr>
          </a:p>
          <a:p>
            <a:pPr indent="0" lvl="0" marL="0" rtl="0" algn="l">
              <a:spcBef>
                <a:spcPts val="0"/>
              </a:spcBef>
              <a:spcAft>
                <a:spcPts val="0"/>
              </a:spcAft>
              <a:buNone/>
            </a:pPr>
            <a:r>
              <a:t/>
            </a:r>
            <a:endParaRPr sz="1300">
              <a:solidFill>
                <a:srgbClr val="073763"/>
              </a:solidFill>
              <a:latin typeface="Lexend"/>
              <a:ea typeface="Lexend"/>
              <a:cs typeface="Lexend"/>
              <a:sym typeface="Lexend"/>
            </a:endParaRPr>
          </a:p>
          <a:p>
            <a:pPr indent="0" lvl="0" marL="0" rtl="0" algn="l">
              <a:spcBef>
                <a:spcPts val="0"/>
              </a:spcBef>
              <a:spcAft>
                <a:spcPts val="0"/>
              </a:spcAft>
              <a:buNone/>
            </a:pPr>
            <a:r>
              <a:rPr lang="fr" sz="1300">
                <a:solidFill>
                  <a:srgbClr val="073763"/>
                </a:solidFill>
                <a:latin typeface="Lexend"/>
                <a:ea typeface="Lexend"/>
                <a:cs typeface="Lexend"/>
                <a:sym typeface="Lexend"/>
              </a:rPr>
              <a:t>Les corrélations semblent être bien établies</a:t>
            </a:r>
            <a:endParaRPr sz="1300">
              <a:solidFill>
                <a:srgbClr val="073763"/>
              </a:solidFill>
              <a:latin typeface="Lexend"/>
              <a:ea typeface="Lexend"/>
              <a:cs typeface="Lexend"/>
              <a:sym typeface="Lexend"/>
            </a:endParaRPr>
          </a:p>
        </p:txBody>
      </p:sp>
      <p:sp>
        <p:nvSpPr>
          <p:cNvPr id="214" name="Google Shape;214;p23"/>
          <p:cNvSpPr txBox="1"/>
          <p:nvPr/>
        </p:nvSpPr>
        <p:spPr>
          <a:xfrm>
            <a:off x="2823937" y="1678263"/>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La description des données nous indique :</a:t>
            </a:r>
            <a:endParaRPr sz="1600">
              <a:solidFill>
                <a:schemeClr val="dk1"/>
              </a:solidFill>
              <a:latin typeface="Lexend"/>
              <a:ea typeface="Lexend"/>
              <a:cs typeface="Lexend"/>
              <a:sym typeface="Lexend"/>
            </a:endParaRPr>
          </a:p>
        </p:txBody>
      </p:sp>
      <p:pic>
        <p:nvPicPr>
          <p:cNvPr id="215" name="Google Shape;215;p23"/>
          <p:cNvPicPr preferRelativeResize="0"/>
          <p:nvPr/>
        </p:nvPicPr>
        <p:blipFill>
          <a:blip r:embed="rId4">
            <a:alphaModFix/>
          </a:blip>
          <a:stretch>
            <a:fillRect/>
          </a:stretch>
        </p:blipFill>
        <p:spPr>
          <a:xfrm>
            <a:off x="661975" y="1994738"/>
            <a:ext cx="2668488" cy="2668488"/>
          </a:xfrm>
          <a:prstGeom prst="rect">
            <a:avLst/>
          </a:prstGeom>
          <a:noFill/>
          <a:ln>
            <a:noFill/>
          </a:ln>
        </p:spPr>
      </p:pic>
      <p:pic>
        <p:nvPicPr>
          <p:cNvPr id="216" name="Google Shape;216;p23"/>
          <p:cNvPicPr preferRelativeResize="0"/>
          <p:nvPr/>
        </p:nvPicPr>
        <p:blipFill>
          <a:blip r:embed="rId5">
            <a:alphaModFix amt="20000"/>
          </a:blip>
          <a:stretch>
            <a:fillRect/>
          </a:stretch>
        </p:blipFill>
        <p:spPr>
          <a:xfrm>
            <a:off x="6761425" y="0"/>
            <a:ext cx="2382577" cy="1539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000"/>
                                        <p:tgtEl>
                                          <p:spTgt spid="213"/>
                                        </p:tgtEl>
                                        <p:attrNameLst>
                                          <p:attrName>ppt_w</p:attrName>
                                        </p:attrNameLst>
                                      </p:cBhvr>
                                      <p:tavLst>
                                        <p:tav fmla="" tm="0">
                                          <p:val>
                                            <p:strVal val="0"/>
                                          </p:val>
                                        </p:tav>
                                        <p:tav fmla="" tm="100000">
                                          <p:val>
                                            <p:strVal val="#ppt_w"/>
                                          </p:val>
                                        </p:tav>
                                      </p:tavLst>
                                    </p:anim>
                                    <p:anim calcmode="lin" valueType="num">
                                      <p:cBhvr additive="base">
                                        <p:cTn dur="1000"/>
                                        <p:tgtEl>
                                          <p:spTgt spid="21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22" name="Google Shape;222;p24"/>
          <p:cNvSpPr txBox="1"/>
          <p:nvPr/>
        </p:nvSpPr>
        <p:spPr>
          <a:xfrm>
            <a:off x="895650" y="496563"/>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RÉGRESSION</a:t>
            </a:r>
            <a:r>
              <a:rPr b="1" lang="fr" sz="1200">
                <a:highlight>
                  <a:srgbClr val="FFFFFF"/>
                </a:highlight>
                <a:latin typeface="Lexend"/>
                <a:ea typeface="Lexend"/>
                <a:cs typeface="Lexend"/>
                <a:sym typeface="Lexend"/>
              </a:rPr>
              <a:t> </a:t>
            </a:r>
            <a:r>
              <a:rPr b="1" lang="fr" sz="1200">
                <a:highlight>
                  <a:srgbClr val="FFFFFF"/>
                </a:highlight>
                <a:latin typeface="Lexend"/>
                <a:ea typeface="Lexend"/>
                <a:cs typeface="Lexend"/>
                <a:sym typeface="Lexend"/>
              </a:rPr>
              <a:t>LINÉAIRE / IMPUTATION </a:t>
            </a:r>
            <a:endParaRPr b="1" sz="1700">
              <a:latin typeface="Lexend"/>
              <a:ea typeface="Lexend"/>
              <a:cs typeface="Lexend"/>
              <a:sym typeface="Lexend"/>
            </a:endParaRPr>
          </a:p>
        </p:txBody>
      </p:sp>
      <p:sp>
        <p:nvSpPr>
          <p:cNvPr id="223" name="Google Shape;223;p24"/>
          <p:cNvSpPr txBox="1"/>
          <p:nvPr/>
        </p:nvSpPr>
        <p:spPr>
          <a:xfrm>
            <a:off x="895650" y="1083625"/>
            <a:ext cx="67968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700">
                <a:solidFill>
                  <a:srgbClr val="0B5394"/>
                </a:solidFill>
                <a:highlight>
                  <a:schemeClr val="lt1"/>
                </a:highlight>
                <a:latin typeface="Lexend"/>
                <a:ea typeface="Lexend"/>
                <a:cs typeface="Lexend"/>
                <a:sym typeface="Lexend"/>
              </a:rPr>
              <a:t>La régression OLS (moindres carrés ordinaires) est une technique pour estimer les coefficients d'une régression linéaire qui décrivent les relations entre une ou plusieurs variables quantitatives et une variable dépendante </a:t>
            </a:r>
            <a:endParaRPr sz="1200">
              <a:solidFill>
                <a:srgbClr val="0B5394"/>
              </a:solidFill>
              <a:latin typeface="Lexend"/>
              <a:ea typeface="Lexend"/>
              <a:cs typeface="Lexend"/>
              <a:sym typeface="Lexend"/>
            </a:endParaRPr>
          </a:p>
        </p:txBody>
      </p:sp>
      <p:pic>
        <p:nvPicPr>
          <p:cNvPr id="224" name="Google Shape;224;p24"/>
          <p:cNvPicPr preferRelativeResize="0"/>
          <p:nvPr/>
        </p:nvPicPr>
        <p:blipFill>
          <a:blip r:embed="rId3">
            <a:alphaModFix amt="20000"/>
          </a:blip>
          <a:stretch>
            <a:fillRect/>
          </a:stretch>
        </p:blipFill>
        <p:spPr>
          <a:xfrm>
            <a:off x="6761425" y="0"/>
            <a:ext cx="2382577" cy="1539251"/>
          </a:xfrm>
          <a:prstGeom prst="rect">
            <a:avLst/>
          </a:prstGeom>
          <a:noFill/>
          <a:ln>
            <a:noFill/>
          </a:ln>
        </p:spPr>
      </p:pic>
      <p:pic>
        <p:nvPicPr>
          <p:cNvPr id="225" name="Google Shape;225;p24"/>
          <p:cNvPicPr preferRelativeResize="0"/>
          <p:nvPr/>
        </p:nvPicPr>
        <p:blipFill>
          <a:blip r:embed="rId4">
            <a:alphaModFix/>
          </a:blip>
          <a:stretch>
            <a:fillRect/>
          </a:stretch>
        </p:blipFill>
        <p:spPr>
          <a:xfrm>
            <a:off x="3721075" y="209450"/>
            <a:ext cx="1288175" cy="221400"/>
          </a:xfrm>
          <a:prstGeom prst="rect">
            <a:avLst/>
          </a:prstGeom>
          <a:noFill/>
          <a:ln>
            <a:noFill/>
          </a:ln>
        </p:spPr>
      </p:pic>
      <p:pic>
        <p:nvPicPr>
          <p:cNvPr id="226" name="Google Shape;226;p24"/>
          <p:cNvPicPr preferRelativeResize="0"/>
          <p:nvPr/>
        </p:nvPicPr>
        <p:blipFill>
          <a:blip r:embed="rId5">
            <a:alphaModFix/>
          </a:blip>
          <a:stretch>
            <a:fillRect/>
          </a:stretch>
        </p:blipFill>
        <p:spPr>
          <a:xfrm>
            <a:off x="152400" y="1597850"/>
            <a:ext cx="4585576" cy="3393250"/>
          </a:xfrm>
          <a:prstGeom prst="rect">
            <a:avLst/>
          </a:prstGeom>
          <a:noFill/>
          <a:ln>
            <a:noFill/>
          </a:ln>
        </p:spPr>
      </p:pic>
      <p:sp>
        <p:nvSpPr>
          <p:cNvPr id="227" name="Google Shape;227;p24"/>
          <p:cNvSpPr/>
          <p:nvPr/>
        </p:nvSpPr>
        <p:spPr>
          <a:xfrm>
            <a:off x="2233900" y="1805875"/>
            <a:ext cx="1981800" cy="10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24"/>
          <p:cNvCxnSpPr/>
          <p:nvPr/>
        </p:nvCxnSpPr>
        <p:spPr>
          <a:xfrm flipH="1" rot="10800000">
            <a:off x="1266525" y="1876825"/>
            <a:ext cx="377400" cy="1650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24"/>
          <p:cNvSpPr txBox="1"/>
          <p:nvPr/>
        </p:nvSpPr>
        <p:spPr>
          <a:xfrm>
            <a:off x="5260600" y="1582475"/>
            <a:ext cx="3219300" cy="4464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fr" sz="850">
                <a:solidFill>
                  <a:srgbClr val="073763"/>
                </a:solidFill>
                <a:highlight>
                  <a:srgbClr val="FFFFFF"/>
                </a:highlight>
                <a:latin typeface="Lexend"/>
                <a:ea typeface="Lexend"/>
                <a:cs typeface="Lexend"/>
                <a:sym typeface="Lexend"/>
              </a:rPr>
              <a:t>L’équation de la droite de régression est capable de déterminer 48 % de la distribution des points</a:t>
            </a:r>
            <a:endParaRPr sz="900">
              <a:solidFill>
                <a:srgbClr val="073763"/>
              </a:solidFill>
              <a:latin typeface="Lexend"/>
              <a:ea typeface="Lexend"/>
              <a:cs typeface="Lexend"/>
              <a:sym typeface="Lexend"/>
            </a:endParaRPr>
          </a:p>
        </p:txBody>
      </p:sp>
      <p:cxnSp>
        <p:nvCxnSpPr>
          <p:cNvPr id="230" name="Google Shape;230;p24"/>
          <p:cNvCxnSpPr>
            <a:stCxn id="227" idx="3"/>
            <a:endCxn id="229" idx="1"/>
          </p:cNvCxnSpPr>
          <p:nvPr/>
        </p:nvCxnSpPr>
        <p:spPr>
          <a:xfrm flipH="1" rot="10800000">
            <a:off x="4215700" y="1805575"/>
            <a:ext cx="1044900" cy="53400"/>
          </a:xfrm>
          <a:prstGeom prst="straightConnector1">
            <a:avLst/>
          </a:prstGeom>
          <a:noFill/>
          <a:ln cap="flat" cmpd="sng" w="9525">
            <a:solidFill>
              <a:schemeClr val="dk2"/>
            </a:solidFill>
            <a:prstDash val="solid"/>
            <a:round/>
            <a:headEnd len="med" w="med" type="none"/>
            <a:tailEnd len="med" w="med" type="none"/>
          </a:ln>
        </p:spPr>
      </p:cxnSp>
      <p:sp>
        <p:nvSpPr>
          <p:cNvPr id="231" name="Google Shape;231;p24"/>
          <p:cNvSpPr/>
          <p:nvPr/>
        </p:nvSpPr>
        <p:spPr>
          <a:xfrm>
            <a:off x="2764750" y="2855825"/>
            <a:ext cx="377400" cy="93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24"/>
          <p:cNvCxnSpPr/>
          <p:nvPr/>
        </p:nvCxnSpPr>
        <p:spPr>
          <a:xfrm>
            <a:off x="417150" y="2796825"/>
            <a:ext cx="7197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24"/>
          <p:cNvCxnSpPr/>
          <p:nvPr/>
        </p:nvCxnSpPr>
        <p:spPr>
          <a:xfrm flipH="1" rot="10800000">
            <a:off x="2281075" y="2454825"/>
            <a:ext cx="177000" cy="117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4"/>
          <p:cNvCxnSpPr/>
          <p:nvPr/>
        </p:nvCxnSpPr>
        <p:spPr>
          <a:xfrm flipH="1" rot="10800000">
            <a:off x="2292875" y="2561000"/>
            <a:ext cx="141600" cy="1170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24"/>
          <p:cNvCxnSpPr/>
          <p:nvPr/>
        </p:nvCxnSpPr>
        <p:spPr>
          <a:xfrm>
            <a:off x="1950750" y="2466525"/>
            <a:ext cx="212400" cy="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4"/>
          <p:cNvSpPr/>
          <p:nvPr/>
        </p:nvSpPr>
        <p:spPr>
          <a:xfrm>
            <a:off x="252100" y="3869375"/>
            <a:ext cx="1981800" cy="22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24"/>
          <p:cNvCxnSpPr>
            <a:stCxn id="236" idx="3"/>
            <a:endCxn id="238" idx="1"/>
          </p:cNvCxnSpPr>
          <p:nvPr/>
        </p:nvCxnSpPr>
        <p:spPr>
          <a:xfrm flipH="1" rot="10800000">
            <a:off x="2233900" y="2368475"/>
            <a:ext cx="2427900" cy="16116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4"/>
          <p:cNvSpPr/>
          <p:nvPr/>
        </p:nvSpPr>
        <p:spPr>
          <a:xfrm>
            <a:off x="252100" y="4090775"/>
            <a:ext cx="1981800" cy="22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24"/>
          <p:cNvCxnSpPr>
            <a:stCxn id="239" idx="3"/>
            <a:endCxn id="241" idx="1"/>
          </p:cNvCxnSpPr>
          <p:nvPr/>
        </p:nvCxnSpPr>
        <p:spPr>
          <a:xfrm flipH="1" rot="10800000">
            <a:off x="2233900" y="3094175"/>
            <a:ext cx="2427900" cy="1107300"/>
          </a:xfrm>
          <a:prstGeom prst="straightConnector1">
            <a:avLst/>
          </a:prstGeom>
          <a:noFill/>
          <a:ln cap="flat" cmpd="sng" w="9525">
            <a:solidFill>
              <a:schemeClr val="dk2"/>
            </a:solidFill>
            <a:prstDash val="solid"/>
            <a:round/>
            <a:headEnd len="med" w="med" type="none"/>
            <a:tailEnd len="med" w="med" type="none"/>
          </a:ln>
        </p:spPr>
      </p:cxnSp>
      <p:sp>
        <p:nvSpPr>
          <p:cNvPr id="238" name="Google Shape;238;p24"/>
          <p:cNvSpPr txBox="1"/>
          <p:nvPr/>
        </p:nvSpPr>
        <p:spPr>
          <a:xfrm>
            <a:off x="4661800" y="2072100"/>
            <a:ext cx="4308300" cy="5925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fr" sz="850">
                <a:solidFill>
                  <a:schemeClr val="dk1"/>
                </a:solidFill>
                <a:highlight>
                  <a:srgbClr val="FFFFFF"/>
                </a:highlight>
                <a:latin typeface="Lexend"/>
                <a:ea typeface="Lexend"/>
                <a:cs typeface="Lexend"/>
                <a:sym typeface="Lexend"/>
              </a:rPr>
              <a:t>Omnibus décrit la normalité de la distribution de nos résidus. </a:t>
            </a:r>
            <a:endParaRPr i="1" sz="850">
              <a:solidFill>
                <a:schemeClr val="dk1"/>
              </a:solidFill>
              <a:highlight>
                <a:srgbClr val="FFFFFF"/>
              </a:highlight>
              <a:latin typeface="Lexend"/>
              <a:ea typeface="Lexend"/>
              <a:cs typeface="Lexend"/>
              <a:sym typeface="Lexend"/>
            </a:endParaRPr>
          </a:p>
          <a:p>
            <a:pPr indent="0" lvl="0" marL="0" rtl="0" algn="ctr">
              <a:spcBef>
                <a:spcPts val="0"/>
              </a:spcBef>
              <a:spcAft>
                <a:spcPts val="0"/>
              </a:spcAft>
              <a:buNone/>
            </a:pPr>
            <a:r>
              <a:rPr i="1" lang="fr" sz="850">
                <a:solidFill>
                  <a:schemeClr val="dk1"/>
                </a:solidFill>
                <a:highlight>
                  <a:schemeClr val="lt1"/>
                </a:highlight>
                <a:latin typeface="Lexend"/>
                <a:ea typeface="Lexend"/>
                <a:cs typeface="Lexend"/>
                <a:sym typeface="Lexend"/>
              </a:rPr>
              <a:t>Omnibus  </a:t>
            </a:r>
            <a:r>
              <a:rPr i="1" lang="fr" sz="850">
                <a:solidFill>
                  <a:schemeClr val="dk1"/>
                </a:solidFill>
                <a:highlight>
                  <a:srgbClr val="FFFFFF"/>
                </a:highlight>
                <a:latin typeface="Lexend"/>
                <a:ea typeface="Lexend"/>
                <a:cs typeface="Lexend"/>
                <a:sym typeface="Lexend"/>
              </a:rPr>
              <a:t>73,627 </a:t>
            </a:r>
            <a:r>
              <a:rPr lang="fr" sz="850">
                <a:solidFill>
                  <a:srgbClr val="040C28"/>
                </a:solidFill>
                <a:latin typeface="Lexend"/>
                <a:ea typeface="Lexend"/>
                <a:cs typeface="Lexend"/>
                <a:sym typeface="Lexend"/>
              </a:rPr>
              <a:t>≠</a:t>
            </a:r>
            <a:r>
              <a:rPr i="1" lang="fr" sz="350">
                <a:solidFill>
                  <a:schemeClr val="dk1"/>
                </a:solidFill>
                <a:highlight>
                  <a:srgbClr val="FFFFFF"/>
                </a:highlight>
                <a:latin typeface="Lexend"/>
                <a:ea typeface="Lexend"/>
                <a:cs typeface="Lexend"/>
                <a:sym typeface="Lexend"/>
              </a:rPr>
              <a:t> </a:t>
            </a:r>
            <a:r>
              <a:rPr i="1" lang="fr" sz="850">
                <a:solidFill>
                  <a:schemeClr val="dk1"/>
                </a:solidFill>
                <a:highlight>
                  <a:srgbClr val="FFFFFF"/>
                </a:highlight>
                <a:latin typeface="Lexend"/>
                <a:ea typeface="Lexend"/>
                <a:cs typeface="Lexend"/>
                <a:sym typeface="Lexend"/>
              </a:rPr>
              <a:t>0 , Prob(omnibus) 0 </a:t>
            </a:r>
            <a:r>
              <a:rPr lang="fr" sz="850">
                <a:solidFill>
                  <a:srgbClr val="040C28"/>
                </a:solidFill>
                <a:latin typeface="Lexend"/>
                <a:ea typeface="Lexend"/>
                <a:cs typeface="Lexend"/>
                <a:sym typeface="Lexend"/>
              </a:rPr>
              <a:t>≠</a:t>
            </a:r>
            <a:r>
              <a:rPr i="1" lang="fr" sz="850">
                <a:solidFill>
                  <a:schemeClr val="dk1"/>
                </a:solidFill>
                <a:highlight>
                  <a:srgbClr val="FFFFFF"/>
                </a:highlight>
                <a:latin typeface="Lexend"/>
                <a:ea typeface="Lexend"/>
                <a:cs typeface="Lexend"/>
                <a:sym typeface="Lexend"/>
              </a:rPr>
              <a:t> 1</a:t>
            </a:r>
            <a:endParaRPr i="1" sz="850">
              <a:solidFill>
                <a:schemeClr val="dk1"/>
              </a:solidFill>
              <a:highlight>
                <a:srgbClr val="FFFFFF"/>
              </a:highlight>
              <a:latin typeface="Lexend"/>
              <a:ea typeface="Lexend"/>
              <a:cs typeface="Lexend"/>
              <a:sym typeface="Lexend"/>
            </a:endParaRPr>
          </a:p>
          <a:p>
            <a:pPr indent="0" lvl="0" marL="0" rtl="0" algn="ctr">
              <a:spcBef>
                <a:spcPts val="0"/>
              </a:spcBef>
              <a:spcAft>
                <a:spcPts val="0"/>
              </a:spcAft>
              <a:buNone/>
            </a:pPr>
            <a:r>
              <a:rPr i="1" lang="fr" sz="950">
                <a:solidFill>
                  <a:schemeClr val="dk1"/>
                </a:solidFill>
                <a:highlight>
                  <a:srgbClr val="FFFFFF"/>
                </a:highlight>
                <a:latin typeface="Helvetica"/>
                <a:ea typeface="Helvetica"/>
                <a:cs typeface="Helvetica"/>
                <a:sym typeface="Helvetica"/>
              </a:rPr>
              <a:t> </a:t>
            </a:r>
            <a:r>
              <a:rPr i="1" lang="fr" sz="850">
                <a:solidFill>
                  <a:srgbClr val="073763"/>
                </a:solidFill>
                <a:highlight>
                  <a:srgbClr val="FFFFFF"/>
                </a:highlight>
                <a:latin typeface="Lexend"/>
                <a:ea typeface="Lexend"/>
                <a:cs typeface="Lexend"/>
                <a:sym typeface="Lexend"/>
              </a:rPr>
              <a:t>L’hypothèse n'est pas vérifiée. </a:t>
            </a:r>
            <a:r>
              <a:rPr lang="fr" sz="850">
                <a:solidFill>
                  <a:srgbClr val="073763"/>
                </a:solidFill>
                <a:highlight>
                  <a:srgbClr val="FFFFFF"/>
                </a:highlight>
                <a:latin typeface="Lexend"/>
                <a:ea typeface="Lexend"/>
                <a:cs typeface="Lexend"/>
                <a:sym typeface="Lexend"/>
              </a:rPr>
              <a:t>Les résidus ne sont pas normalement distribués</a:t>
            </a:r>
            <a:endParaRPr i="1" sz="750">
              <a:solidFill>
                <a:srgbClr val="073763"/>
              </a:solidFill>
              <a:highlight>
                <a:srgbClr val="FFFFFF"/>
              </a:highlight>
              <a:latin typeface="Lexend"/>
              <a:ea typeface="Lexend"/>
              <a:cs typeface="Lexend"/>
              <a:sym typeface="Lexend"/>
            </a:endParaRPr>
          </a:p>
        </p:txBody>
      </p:sp>
      <p:sp>
        <p:nvSpPr>
          <p:cNvPr id="241" name="Google Shape;241;p24"/>
          <p:cNvSpPr txBox="1"/>
          <p:nvPr/>
        </p:nvSpPr>
        <p:spPr>
          <a:xfrm>
            <a:off x="4661800" y="2732525"/>
            <a:ext cx="4165500" cy="7233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fr" sz="850">
                <a:solidFill>
                  <a:schemeClr val="dk1"/>
                </a:solidFill>
                <a:highlight>
                  <a:srgbClr val="FFFFFF"/>
                </a:highlight>
                <a:latin typeface="Lexend"/>
                <a:ea typeface="Lexend"/>
                <a:cs typeface="Lexend"/>
                <a:sym typeface="Lexend"/>
              </a:rPr>
              <a:t>Skew</a:t>
            </a:r>
            <a:r>
              <a:rPr i="1" lang="fr" sz="850">
                <a:solidFill>
                  <a:schemeClr val="dk1"/>
                </a:solidFill>
                <a:highlight>
                  <a:srgbClr val="FFFFFF"/>
                </a:highlight>
                <a:latin typeface="Lexend"/>
                <a:ea typeface="Lexend"/>
                <a:cs typeface="Lexend"/>
                <a:sym typeface="Lexend"/>
              </a:rPr>
              <a:t>ness (S) mesure</a:t>
            </a:r>
            <a:r>
              <a:rPr i="1" lang="fr" sz="850">
                <a:solidFill>
                  <a:schemeClr val="dk1"/>
                </a:solidFill>
                <a:highlight>
                  <a:srgbClr val="FFFFFF"/>
                </a:highlight>
                <a:latin typeface="Lexend"/>
                <a:ea typeface="Lexend"/>
                <a:cs typeface="Lexend"/>
                <a:sym typeface="Lexend"/>
              </a:rPr>
              <a:t> le </a:t>
            </a:r>
            <a:r>
              <a:rPr i="1" lang="fr" sz="850">
                <a:solidFill>
                  <a:schemeClr val="dk1"/>
                </a:solidFill>
                <a:highlight>
                  <a:srgbClr val="FFFFFF"/>
                </a:highlight>
                <a:latin typeface="Lexend"/>
                <a:ea typeface="Lexend"/>
                <a:cs typeface="Lexend"/>
                <a:sym typeface="Lexend"/>
              </a:rPr>
              <a:t>degré</a:t>
            </a:r>
            <a:r>
              <a:rPr i="1" lang="fr" sz="850">
                <a:solidFill>
                  <a:schemeClr val="dk1"/>
                </a:solidFill>
                <a:highlight>
                  <a:srgbClr val="FFFFFF"/>
                </a:highlight>
                <a:latin typeface="Lexend"/>
                <a:ea typeface="Lexend"/>
                <a:cs typeface="Lexend"/>
                <a:sym typeface="Lexend"/>
              </a:rPr>
              <a:t> </a:t>
            </a:r>
            <a:r>
              <a:rPr i="1" lang="fr" sz="850">
                <a:solidFill>
                  <a:schemeClr val="dk1"/>
                </a:solidFill>
                <a:highlight>
                  <a:srgbClr val="FFFFFF"/>
                </a:highlight>
                <a:latin typeface="Lexend"/>
                <a:ea typeface="Lexend"/>
                <a:cs typeface="Lexend"/>
                <a:sym typeface="Lexend"/>
              </a:rPr>
              <a:t>d'asymétrie</a:t>
            </a:r>
            <a:r>
              <a:rPr i="1" lang="fr" sz="850">
                <a:solidFill>
                  <a:schemeClr val="dk1"/>
                </a:solidFill>
                <a:highlight>
                  <a:srgbClr val="FFFFFF"/>
                </a:highlight>
                <a:latin typeface="Lexend"/>
                <a:ea typeface="Lexend"/>
                <a:cs typeface="Lexend"/>
                <a:sym typeface="Lexend"/>
              </a:rPr>
              <a:t> de la distribution</a:t>
            </a:r>
            <a:r>
              <a:rPr i="1" lang="fr" sz="850">
                <a:solidFill>
                  <a:schemeClr val="dk1"/>
                </a:solidFill>
                <a:highlight>
                  <a:srgbClr val="FFFFFF"/>
                </a:highlight>
                <a:latin typeface="Lexend"/>
                <a:ea typeface="Lexend"/>
                <a:cs typeface="Lexend"/>
                <a:sym typeface="Lexend"/>
              </a:rPr>
              <a:t> </a:t>
            </a:r>
            <a:endParaRPr i="1" sz="850">
              <a:solidFill>
                <a:schemeClr val="dk1"/>
              </a:solidFill>
              <a:highlight>
                <a:srgbClr val="FFFFFF"/>
              </a:highlight>
              <a:latin typeface="Lexend"/>
              <a:ea typeface="Lexend"/>
              <a:cs typeface="Lexend"/>
              <a:sym typeface="Lexend"/>
            </a:endParaRPr>
          </a:p>
          <a:p>
            <a:pPr indent="0" lvl="0" marL="0" rtl="0" algn="ctr">
              <a:spcBef>
                <a:spcPts val="0"/>
              </a:spcBef>
              <a:spcAft>
                <a:spcPts val="0"/>
              </a:spcAft>
              <a:buNone/>
            </a:pPr>
            <a:r>
              <a:rPr i="1" lang="fr" sz="850">
                <a:solidFill>
                  <a:schemeClr val="dk1"/>
                </a:solidFill>
                <a:highlight>
                  <a:srgbClr val="FFFFFF"/>
                </a:highlight>
                <a:latin typeface="Lexend"/>
                <a:ea typeface="Lexend"/>
                <a:cs typeface="Lexend"/>
                <a:sym typeface="Lexend"/>
              </a:rPr>
              <a:t>Kurtosis </a:t>
            </a:r>
            <a:r>
              <a:rPr i="1" lang="fr" sz="850">
                <a:solidFill>
                  <a:schemeClr val="dk1"/>
                </a:solidFill>
                <a:highlight>
                  <a:schemeClr val="lt1"/>
                </a:highlight>
                <a:latin typeface="Lexend"/>
                <a:ea typeface="Lexend"/>
                <a:cs typeface="Lexend"/>
                <a:sym typeface="Lexend"/>
              </a:rPr>
              <a:t>(K)</a:t>
            </a:r>
            <a:r>
              <a:rPr i="1" lang="fr" sz="850">
                <a:solidFill>
                  <a:schemeClr val="dk1"/>
                </a:solidFill>
                <a:highlight>
                  <a:srgbClr val="FFFFFF"/>
                </a:highlight>
                <a:latin typeface="Lexend"/>
                <a:ea typeface="Lexend"/>
                <a:cs typeface="Lexend"/>
                <a:sym typeface="Lexend"/>
              </a:rPr>
              <a:t>mesure le degré d'aplatissement de la distribution</a:t>
            </a:r>
            <a:endParaRPr i="1" sz="850">
              <a:solidFill>
                <a:schemeClr val="dk1"/>
              </a:solidFill>
              <a:highlight>
                <a:srgbClr val="FFFFFF"/>
              </a:highlight>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i="1" lang="fr" sz="850">
                <a:solidFill>
                  <a:schemeClr val="dk1"/>
                </a:solidFill>
                <a:highlight>
                  <a:schemeClr val="lt1"/>
                </a:highlight>
                <a:latin typeface="Lexend"/>
                <a:ea typeface="Lexend"/>
                <a:cs typeface="Lexend"/>
                <a:sym typeface="Lexend"/>
              </a:rPr>
              <a:t>S  0,482 </a:t>
            </a:r>
            <a:r>
              <a:rPr lang="fr" sz="850">
                <a:solidFill>
                  <a:srgbClr val="040C28"/>
                </a:solidFill>
                <a:latin typeface="Lexend"/>
                <a:ea typeface="Lexend"/>
                <a:cs typeface="Lexend"/>
                <a:sym typeface="Lexend"/>
              </a:rPr>
              <a:t>≠</a:t>
            </a:r>
            <a:r>
              <a:rPr i="1" lang="fr" sz="850">
                <a:solidFill>
                  <a:schemeClr val="dk1"/>
                </a:solidFill>
                <a:highlight>
                  <a:schemeClr val="lt1"/>
                </a:highlight>
                <a:latin typeface="Lexend"/>
                <a:ea typeface="Lexend"/>
                <a:cs typeface="Lexend"/>
                <a:sym typeface="Lexend"/>
              </a:rPr>
              <a:t> 0, K  3,801 </a:t>
            </a:r>
            <a:r>
              <a:rPr lang="fr" sz="850">
                <a:solidFill>
                  <a:srgbClr val="040C28"/>
                </a:solidFill>
                <a:latin typeface="Lexend"/>
                <a:ea typeface="Lexend"/>
                <a:cs typeface="Lexend"/>
                <a:sym typeface="Lexend"/>
              </a:rPr>
              <a:t>≠</a:t>
            </a:r>
            <a:r>
              <a:rPr i="1" lang="fr" sz="850">
                <a:solidFill>
                  <a:schemeClr val="dk1"/>
                </a:solidFill>
                <a:highlight>
                  <a:schemeClr val="lt1"/>
                </a:highlight>
                <a:latin typeface="Lexend"/>
                <a:ea typeface="Lexend"/>
                <a:cs typeface="Lexend"/>
                <a:sym typeface="Lexend"/>
              </a:rPr>
              <a:t> 3</a:t>
            </a:r>
            <a:endParaRPr i="1" sz="850">
              <a:solidFill>
                <a:schemeClr val="dk1"/>
              </a:solidFill>
              <a:highlight>
                <a:srgbClr val="FFFFFF"/>
              </a:highlight>
              <a:latin typeface="Lexend"/>
              <a:ea typeface="Lexend"/>
              <a:cs typeface="Lexend"/>
              <a:sym typeface="Lexend"/>
            </a:endParaRPr>
          </a:p>
          <a:p>
            <a:pPr indent="0" lvl="0" marL="0" rtl="0" algn="ctr">
              <a:spcBef>
                <a:spcPts val="0"/>
              </a:spcBef>
              <a:spcAft>
                <a:spcPts val="0"/>
              </a:spcAft>
              <a:buNone/>
            </a:pPr>
            <a:r>
              <a:rPr i="1" lang="fr" sz="950">
                <a:solidFill>
                  <a:schemeClr val="dk1"/>
                </a:solidFill>
                <a:highlight>
                  <a:srgbClr val="FFFFFF"/>
                </a:highlight>
                <a:latin typeface="Helvetica"/>
                <a:ea typeface="Helvetica"/>
                <a:cs typeface="Helvetica"/>
                <a:sym typeface="Helvetica"/>
              </a:rPr>
              <a:t> </a:t>
            </a:r>
            <a:r>
              <a:rPr i="1" lang="fr" sz="850">
                <a:solidFill>
                  <a:srgbClr val="073763"/>
                </a:solidFill>
                <a:highlight>
                  <a:srgbClr val="FFFFFF"/>
                </a:highlight>
                <a:latin typeface="Lexend"/>
                <a:ea typeface="Lexend"/>
                <a:cs typeface="Lexend"/>
                <a:sym typeface="Lexend"/>
              </a:rPr>
              <a:t>La distribution ne suit pas une loi normale</a:t>
            </a:r>
            <a:endParaRPr i="1" sz="750">
              <a:solidFill>
                <a:srgbClr val="073763"/>
              </a:solidFill>
              <a:highlight>
                <a:srgbClr val="FFFFFF"/>
              </a:highlight>
              <a:latin typeface="Lexend"/>
              <a:ea typeface="Lexend"/>
              <a:cs typeface="Lexend"/>
              <a:sym typeface="Lexend"/>
            </a:endParaRPr>
          </a:p>
        </p:txBody>
      </p:sp>
      <p:sp>
        <p:nvSpPr>
          <p:cNvPr id="242" name="Google Shape;242;p24"/>
          <p:cNvSpPr/>
          <p:nvPr/>
        </p:nvSpPr>
        <p:spPr>
          <a:xfrm>
            <a:off x="2233900" y="3827450"/>
            <a:ext cx="1981800" cy="165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txBox="1"/>
          <p:nvPr/>
        </p:nvSpPr>
        <p:spPr>
          <a:xfrm>
            <a:off x="4661800" y="3523750"/>
            <a:ext cx="4213800" cy="5925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fr" sz="850">
                <a:solidFill>
                  <a:schemeClr val="dk1"/>
                </a:solidFill>
                <a:highlight>
                  <a:srgbClr val="FFFFFF"/>
                </a:highlight>
                <a:latin typeface="Lexend"/>
                <a:ea typeface="Lexend"/>
                <a:cs typeface="Lexend"/>
                <a:sym typeface="Lexend"/>
              </a:rPr>
              <a:t>Durbin-Watson est une mesure de l'homoscédasticité</a:t>
            </a:r>
            <a:endParaRPr i="1" sz="850">
              <a:solidFill>
                <a:schemeClr val="dk1"/>
              </a:solidFill>
              <a:highlight>
                <a:srgbClr val="FFFFFF"/>
              </a:highlight>
              <a:latin typeface="Lexend"/>
              <a:ea typeface="Lexend"/>
              <a:cs typeface="Lexend"/>
              <a:sym typeface="Lexend"/>
            </a:endParaRPr>
          </a:p>
          <a:p>
            <a:pPr indent="0" lvl="0" marL="0" rtl="0" algn="ctr">
              <a:spcBef>
                <a:spcPts val="0"/>
              </a:spcBef>
              <a:spcAft>
                <a:spcPts val="0"/>
              </a:spcAft>
              <a:buNone/>
            </a:pPr>
            <a:r>
              <a:rPr i="1" lang="fr" sz="850">
                <a:solidFill>
                  <a:schemeClr val="dk1"/>
                </a:solidFill>
                <a:highlight>
                  <a:schemeClr val="lt1"/>
                </a:highlight>
                <a:latin typeface="Lexend"/>
                <a:ea typeface="Lexend"/>
                <a:cs typeface="Lexend"/>
                <a:sym typeface="Lexend"/>
              </a:rPr>
              <a:t>1 &lt; 1,893 &lt; 2</a:t>
            </a:r>
            <a:r>
              <a:rPr i="1" lang="fr" sz="850">
                <a:solidFill>
                  <a:schemeClr val="dk1"/>
                </a:solidFill>
                <a:highlight>
                  <a:schemeClr val="lt1"/>
                </a:highlight>
                <a:latin typeface="Lexend"/>
                <a:ea typeface="Lexend"/>
                <a:cs typeface="Lexend"/>
                <a:sym typeface="Lexend"/>
              </a:rPr>
              <a:t> </a:t>
            </a:r>
            <a:endParaRPr i="1" sz="850">
              <a:solidFill>
                <a:schemeClr val="dk1"/>
              </a:solidFill>
              <a:highlight>
                <a:srgbClr val="FFFFFF"/>
              </a:highlight>
              <a:latin typeface="Lexend"/>
              <a:ea typeface="Lexend"/>
              <a:cs typeface="Lexend"/>
              <a:sym typeface="Lexend"/>
            </a:endParaRPr>
          </a:p>
          <a:p>
            <a:pPr indent="0" lvl="0" marL="0" rtl="0" algn="ctr">
              <a:spcBef>
                <a:spcPts val="0"/>
              </a:spcBef>
              <a:spcAft>
                <a:spcPts val="0"/>
              </a:spcAft>
              <a:buNone/>
            </a:pPr>
            <a:r>
              <a:rPr i="1" lang="fr" sz="950">
                <a:solidFill>
                  <a:schemeClr val="dk1"/>
                </a:solidFill>
                <a:highlight>
                  <a:srgbClr val="FFFFFF"/>
                </a:highlight>
                <a:latin typeface="Helvetica"/>
                <a:ea typeface="Helvetica"/>
                <a:cs typeface="Helvetica"/>
                <a:sym typeface="Helvetica"/>
              </a:rPr>
              <a:t> </a:t>
            </a:r>
            <a:r>
              <a:rPr i="1" lang="fr" sz="850">
                <a:solidFill>
                  <a:srgbClr val="073763"/>
                </a:solidFill>
                <a:highlight>
                  <a:srgbClr val="FFFFFF"/>
                </a:highlight>
                <a:latin typeface="Lexend"/>
                <a:ea typeface="Lexend"/>
                <a:cs typeface="Lexend"/>
                <a:sym typeface="Lexend"/>
              </a:rPr>
              <a:t>La </a:t>
            </a:r>
            <a:r>
              <a:rPr i="1" lang="fr" sz="850">
                <a:solidFill>
                  <a:srgbClr val="073763"/>
                </a:solidFill>
                <a:highlight>
                  <a:srgbClr val="FFFFFF"/>
                </a:highlight>
                <a:latin typeface="Lexend"/>
                <a:ea typeface="Lexend"/>
                <a:cs typeface="Lexend"/>
                <a:sym typeface="Lexend"/>
              </a:rPr>
              <a:t>distribution des erreurs dans nos données est uniforme </a:t>
            </a:r>
            <a:endParaRPr i="1" sz="750">
              <a:solidFill>
                <a:srgbClr val="073763"/>
              </a:solidFill>
              <a:highlight>
                <a:srgbClr val="FFFFFF"/>
              </a:highlight>
              <a:latin typeface="Lexend"/>
              <a:ea typeface="Lexend"/>
              <a:cs typeface="Lexend"/>
              <a:sym typeface="Lexend"/>
            </a:endParaRPr>
          </a:p>
        </p:txBody>
      </p:sp>
      <p:sp>
        <p:nvSpPr>
          <p:cNvPr id="244" name="Google Shape;244;p24"/>
          <p:cNvSpPr/>
          <p:nvPr/>
        </p:nvSpPr>
        <p:spPr>
          <a:xfrm>
            <a:off x="2233900" y="3957500"/>
            <a:ext cx="1981800" cy="22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txBox="1"/>
          <p:nvPr/>
        </p:nvSpPr>
        <p:spPr>
          <a:xfrm>
            <a:off x="4737975" y="4184175"/>
            <a:ext cx="3889800" cy="7233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fr" sz="850">
                <a:solidFill>
                  <a:schemeClr val="dk1"/>
                </a:solidFill>
                <a:highlight>
                  <a:srgbClr val="FFFFFF"/>
                </a:highlight>
                <a:latin typeface="Lexend"/>
                <a:ea typeface="Lexend"/>
                <a:cs typeface="Lexend"/>
                <a:sym typeface="Lexend"/>
              </a:rPr>
              <a:t>Jarque-Bera </a:t>
            </a:r>
            <a:r>
              <a:rPr i="1" lang="fr" sz="850">
                <a:solidFill>
                  <a:schemeClr val="dk1"/>
                </a:solidFill>
                <a:highlight>
                  <a:schemeClr val="lt1"/>
                </a:highlight>
                <a:latin typeface="Lexend"/>
                <a:ea typeface="Lexend"/>
                <a:cs typeface="Lexend"/>
                <a:sym typeface="Lexend"/>
              </a:rPr>
              <a:t>(JB) </a:t>
            </a:r>
            <a:r>
              <a:rPr i="1" lang="fr" sz="850">
                <a:solidFill>
                  <a:schemeClr val="dk1"/>
                </a:solidFill>
                <a:highlight>
                  <a:srgbClr val="FFFFFF"/>
                </a:highlight>
                <a:latin typeface="Lexend"/>
                <a:ea typeface="Lexend"/>
                <a:cs typeface="Lexend"/>
                <a:sym typeface="Lexend"/>
              </a:rPr>
              <a:t>sert à tester si la distribution est normale.</a:t>
            </a:r>
            <a:endParaRPr i="1" sz="850">
              <a:solidFill>
                <a:schemeClr val="dk1"/>
              </a:solidFill>
              <a:highlight>
                <a:srgbClr val="FFFFFF"/>
              </a:highlight>
              <a:latin typeface="Lexend"/>
              <a:ea typeface="Lexend"/>
              <a:cs typeface="Lexend"/>
              <a:sym typeface="Lexend"/>
            </a:endParaRPr>
          </a:p>
          <a:p>
            <a:pPr indent="0" lvl="0" marL="0" rtl="0" algn="ctr">
              <a:spcBef>
                <a:spcPts val="0"/>
              </a:spcBef>
              <a:spcAft>
                <a:spcPts val="0"/>
              </a:spcAft>
              <a:buNone/>
            </a:pPr>
            <a:r>
              <a:rPr i="1" lang="fr" sz="850">
                <a:solidFill>
                  <a:schemeClr val="dk1"/>
                </a:solidFill>
                <a:highlight>
                  <a:srgbClr val="FFFFFF"/>
                </a:highlight>
                <a:latin typeface="Lexend"/>
                <a:ea typeface="Lexend"/>
                <a:cs typeface="Lexend"/>
                <a:sym typeface="Lexend"/>
              </a:rPr>
              <a:t>Prob(JB) est la probabilité que la valeur de Jarque-Bera dépasse 5%</a:t>
            </a:r>
            <a:endParaRPr i="1" sz="850">
              <a:solidFill>
                <a:schemeClr val="dk1"/>
              </a:solidFill>
              <a:highlight>
                <a:srgbClr val="FFFFFF"/>
              </a:highlight>
              <a:latin typeface="Lexend"/>
              <a:ea typeface="Lexend"/>
              <a:cs typeface="Lexend"/>
              <a:sym typeface="Lexend"/>
            </a:endParaRPr>
          </a:p>
          <a:p>
            <a:pPr indent="0" lvl="0" marL="0" rtl="0" algn="ctr">
              <a:spcBef>
                <a:spcPts val="0"/>
              </a:spcBef>
              <a:spcAft>
                <a:spcPts val="0"/>
              </a:spcAft>
              <a:buNone/>
            </a:pPr>
            <a:r>
              <a:rPr i="1" lang="fr" sz="850">
                <a:solidFill>
                  <a:schemeClr val="dk1"/>
                </a:solidFill>
                <a:highlight>
                  <a:schemeClr val="lt1"/>
                </a:highlight>
                <a:latin typeface="Lexend"/>
                <a:ea typeface="Lexend"/>
                <a:cs typeface="Lexend"/>
                <a:sym typeface="Lexend"/>
              </a:rPr>
              <a:t>1.53e-21 &lt; 0.05</a:t>
            </a:r>
            <a:endParaRPr i="1" sz="850">
              <a:solidFill>
                <a:schemeClr val="dk1"/>
              </a:solidFill>
              <a:highlight>
                <a:srgbClr val="FFFFFF"/>
              </a:highlight>
              <a:latin typeface="Lexend"/>
              <a:ea typeface="Lexend"/>
              <a:cs typeface="Lexend"/>
              <a:sym typeface="Lexend"/>
            </a:endParaRPr>
          </a:p>
          <a:p>
            <a:pPr indent="0" lvl="0" marL="0" rtl="0" algn="ctr">
              <a:spcBef>
                <a:spcPts val="0"/>
              </a:spcBef>
              <a:spcAft>
                <a:spcPts val="0"/>
              </a:spcAft>
              <a:buNone/>
            </a:pPr>
            <a:r>
              <a:rPr i="1" lang="fr" sz="950">
                <a:solidFill>
                  <a:schemeClr val="dk1"/>
                </a:solidFill>
                <a:highlight>
                  <a:srgbClr val="FFFFFF"/>
                </a:highlight>
                <a:latin typeface="Helvetica"/>
                <a:ea typeface="Helvetica"/>
                <a:cs typeface="Helvetica"/>
                <a:sym typeface="Helvetica"/>
              </a:rPr>
              <a:t> </a:t>
            </a:r>
            <a:r>
              <a:rPr i="1" lang="fr" sz="850">
                <a:solidFill>
                  <a:srgbClr val="073763"/>
                </a:solidFill>
                <a:highlight>
                  <a:srgbClr val="FFFFFF"/>
                </a:highlight>
                <a:latin typeface="Lexend"/>
                <a:ea typeface="Lexend"/>
                <a:cs typeface="Lexend"/>
                <a:sym typeface="Lexend"/>
              </a:rPr>
              <a:t>La distribution ne suit pas une loi normale</a:t>
            </a:r>
            <a:endParaRPr i="1" sz="950">
              <a:solidFill>
                <a:schemeClr val="dk1"/>
              </a:solidFill>
              <a:highlight>
                <a:srgbClr val="FFFFFF"/>
              </a:highlight>
              <a:latin typeface="Helvetica"/>
              <a:ea typeface="Helvetica"/>
              <a:cs typeface="Helvetica"/>
              <a:sym typeface="Helvetica"/>
            </a:endParaRPr>
          </a:p>
        </p:txBody>
      </p:sp>
      <p:cxnSp>
        <p:nvCxnSpPr>
          <p:cNvPr id="246" name="Google Shape;246;p24"/>
          <p:cNvCxnSpPr>
            <a:stCxn id="244" idx="3"/>
            <a:endCxn id="245" idx="1"/>
          </p:cNvCxnSpPr>
          <p:nvPr/>
        </p:nvCxnSpPr>
        <p:spPr>
          <a:xfrm>
            <a:off x="4215700" y="4068200"/>
            <a:ext cx="522300" cy="4776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24"/>
          <p:cNvCxnSpPr>
            <a:endCxn id="243" idx="1"/>
          </p:cNvCxnSpPr>
          <p:nvPr/>
        </p:nvCxnSpPr>
        <p:spPr>
          <a:xfrm flipH="1" rot="10800000">
            <a:off x="4215700" y="3820000"/>
            <a:ext cx="446100" cy="90000"/>
          </a:xfrm>
          <a:prstGeom prst="straightConnector1">
            <a:avLst/>
          </a:prstGeom>
          <a:noFill/>
          <a:ln cap="flat" cmpd="sng" w="9525">
            <a:solidFill>
              <a:schemeClr val="dk2"/>
            </a:solidFill>
            <a:prstDash val="solid"/>
            <a:round/>
            <a:headEnd len="med" w="med" type="none"/>
            <a:tailEnd len="med" w="med" type="none"/>
          </a:ln>
        </p:spPr>
      </p:cxnSp>
      <p:sp>
        <p:nvSpPr>
          <p:cNvPr id="248" name="Google Shape;248;p24"/>
          <p:cNvSpPr txBox="1"/>
          <p:nvPr/>
        </p:nvSpPr>
        <p:spPr>
          <a:xfrm>
            <a:off x="2376600" y="931850"/>
            <a:ext cx="3834900" cy="1650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Tests</a:t>
            </a:r>
            <a:endParaRPr sz="1500">
              <a:solidFill>
                <a:schemeClr val="dk1"/>
              </a:solidFill>
              <a:latin typeface="Lexend"/>
              <a:ea typeface="Lexend"/>
              <a:cs typeface="Lexend"/>
              <a:sym typeface="Lexend"/>
            </a:endParaRPr>
          </a:p>
        </p:txBody>
      </p:sp>
      <p:cxnSp>
        <p:nvCxnSpPr>
          <p:cNvPr id="249" name="Google Shape;249;p24"/>
          <p:cNvCxnSpPr/>
          <p:nvPr/>
        </p:nvCxnSpPr>
        <p:spPr>
          <a:xfrm>
            <a:off x="1964750" y="2021975"/>
            <a:ext cx="238500" cy="17100"/>
          </a:xfrm>
          <a:prstGeom prst="straightConnector1">
            <a:avLst/>
          </a:prstGeom>
          <a:noFill/>
          <a:ln cap="flat" cmpd="sng" w="9525">
            <a:solidFill>
              <a:srgbClr val="FF99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ppt_w</p:attrName>
                                        </p:attrNameLst>
                                      </p:cBhvr>
                                      <p:tavLst>
                                        <p:tav fmla="" tm="0">
                                          <p:val>
                                            <p:strVal val="0"/>
                                          </p:val>
                                        </p:tav>
                                        <p:tav fmla="" tm="100000">
                                          <p:val>
                                            <p:strVal val="#ppt_w"/>
                                          </p:val>
                                        </p:tav>
                                      </p:tavLst>
                                    </p:anim>
                                    <p:anim calcmode="lin" valueType="num">
                                      <p:cBhvr additive="base">
                                        <p:cTn dur="1000"/>
                                        <p:tgtEl>
                                          <p:spTgt spid="2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ppt_w</p:attrName>
                                        </p:attrNameLst>
                                      </p:cBhvr>
                                      <p:tavLst>
                                        <p:tav fmla="" tm="0">
                                          <p:val>
                                            <p:strVal val="0"/>
                                          </p:val>
                                        </p:tav>
                                        <p:tav fmla="" tm="100000">
                                          <p:val>
                                            <p:strVal val="#ppt_w"/>
                                          </p:val>
                                        </p:tav>
                                      </p:tavLst>
                                    </p:anim>
                                    <p:anim calcmode="lin" valueType="num">
                                      <p:cBhvr additive="base">
                                        <p:cTn dur="1000"/>
                                        <p:tgtEl>
                                          <p:spTgt spid="23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ppt_w</p:attrName>
                                        </p:attrNameLst>
                                      </p:cBhvr>
                                      <p:tavLst>
                                        <p:tav fmla="" tm="0">
                                          <p:val>
                                            <p:strVal val="0"/>
                                          </p:val>
                                        </p:tav>
                                        <p:tav fmla="" tm="100000">
                                          <p:val>
                                            <p:strVal val="#ppt_w"/>
                                          </p:val>
                                        </p:tav>
                                      </p:tavLst>
                                    </p:anim>
                                    <p:anim calcmode="lin" valueType="num">
                                      <p:cBhvr additive="base">
                                        <p:cTn dur="1000"/>
                                        <p:tgtEl>
                                          <p:spTgt spid="24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55" name="Google Shape;255;p25"/>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fr" sz="1200">
                <a:solidFill>
                  <a:schemeClr val="dk1"/>
                </a:solidFill>
                <a:highlight>
                  <a:schemeClr val="lt1"/>
                </a:highlight>
                <a:latin typeface="Lexend"/>
                <a:ea typeface="Lexend"/>
                <a:cs typeface="Lexend"/>
                <a:sym typeface="Lexend"/>
              </a:rPr>
              <a:t>RÉGRESSION LINÉAIRE / IMPUTATION </a:t>
            </a:r>
            <a:endParaRPr b="1" sz="1700">
              <a:solidFill>
                <a:schemeClr val="dk1"/>
              </a:solidFill>
              <a:latin typeface="Lexend"/>
              <a:ea typeface="Lexend"/>
              <a:cs typeface="Lexend"/>
              <a:sym typeface="Lexend"/>
            </a:endParaRPr>
          </a:p>
          <a:p>
            <a:pPr indent="0" lvl="0" marL="0" rtl="0" algn="ctr">
              <a:lnSpc>
                <a:spcPct val="90000"/>
              </a:lnSpc>
              <a:spcBef>
                <a:spcPts val="0"/>
              </a:spcBef>
              <a:spcAft>
                <a:spcPts val="0"/>
              </a:spcAft>
              <a:buNone/>
            </a:pPr>
            <a:r>
              <a:t/>
            </a:r>
            <a:endParaRPr b="1" sz="1200">
              <a:highlight>
                <a:srgbClr val="FFFFFF"/>
              </a:highlight>
              <a:latin typeface="Lexend"/>
              <a:ea typeface="Lexend"/>
              <a:cs typeface="Lexend"/>
              <a:sym typeface="Lexend"/>
            </a:endParaRPr>
          </a:p>
        </p:txBody>
      </p:sp>
      <p:sp>
        <p:nvSpPr>
          <p:cNvPr id="256" name="Google Shape;256;p25"/>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Tests</a:t>
            </a:r>
            <a:endParaRPr sz="1500">
              <a:solidFill>
                <a:schemeClr val="dk1"/>
              </a:solidFill>
              <a:latin typeface="Lexend"/>
              <a:ea typeface="Lexend"/>
              <a:cs typeface="Lexend"/>
              <a:sym typeface="Lexend"/>
            </a:endParaRPr>
          </a:p>
        </p:txBody>
      </p:sp>
      <p:pic>
        <p:nvPicPr>
          <p:cNvPr id="257" name="Google Shape;257;p25"/>
          <p:cNvPicPr preferRelativeResize="0"/>
          <p:nvPr/>
        </p:nvPicPr>
        <p:blipFill>
          <a:blip r:embed="rId3">
            <a:alphaModFix amt="20000"/>
          </a:blip>
          <a:stretch>
            <a:fillRect/>
          </a:stretch>
        </p:blipFill>
        <p:spPr>
          <a:xfrm>
            <a:off x="6761425" y="0"/>
            <a:ext cx="2382577" cy="1539251"/>
          </a:xfrm>
          <a:prstGeom prst="rect">
            <a:avLst/>
          </a:prstGeom>
          <a:noFill/>
          <a:ln>
            <a:noFill/>
          </a:ln>
        </p:spPr>
      </p:pic>
      <p:pic>
        <p:nvPicPr>
          <p:cNvPr id="258" name="Google Shape;258;p25"/>
          <p:cNvPicPr preferRelativeResize="0"/>
          <p:nvPr/>
        </p:nvPicPr>
        <p:blipFill>
          <a:blip r:embed="rId4">
            <a:alphaModFix/>
          </a:blip>
          <a:stretch>
            <a:fillRect/>
          </a:stretch>
        </p:blipFill>
        <p:spPr>
          <a:xfrm>
            <a:off x="3721075" y="209450"/>
            <a:ext cx="1288175" cy="221400"/>
          </a:xfrm>
          <a:prstGeom prst="rect">
            <a:avLst/>
          </a:prstGeom>
          <a:noFill/>
          <a:ln>
            <a:noFill/>
          </a:ln>
        </p:spPr>
      </p:pic>
      <p:pic>
        <p:nvPicPr>
          <p:cNvPr id="259" name="Google Shape;259;p25"/>
          <p:cNvPicPr preferRelativeResize="0"/>
          <p:nvPr/>
        </p:nvPicPr>
        <p:blipFill>
          <a:blip r:embed="rId5">
            <a:alphaModFix/>
          </a:blip>
          <a:stretch>
            <a:fillRect/>
          </a:stretch>
        </p:blipFill>
        <p:spPr>
          <a:xfrm>
            <a:off x="4769375" y="1950613"/>
            <a:ext cx="3834900" cy="1881800"/>
          </a:xfrm>
          <a:prstGeom prst="rect">
            <a:avLst/>
          </a:prstGeom>
          <a:noFill/>
          <a:ln>
            <a:noFill/>
          </a:ln>
        </p:spPr>
      </p:pic>
      <p:pic>
        <p:nvPicPr>
          <p:cNvPr id="260" name="Google Shape;260;p25"/>
          <p:cNvPicPr preferRelativeResize="0"/>
          <p:nvPr/>
        </p:nvPicPr>
        <p:blipFill>
          <a:blip r:embed="rId6">
            <a:alphaModFix/>
          </a:blip>
          <a:stretch>
            <a:fillRect/>
          </a:stretch>
        </p:blipFill>
        <p:spPr>
          <a:xfrm>
            <a:off x="111413" y="2105450"/>
            <a:ext cx="4029058" cy="1157300"/>
          </a:xfrm>
          <a:prstGeom prst="rect">
            <a:avLst/>
          </a:prstGeom>
          <a:noFill/>
          <a:ln>
            <a:noFill/>
          </a:ln>
        </p:spPr>
      </p:pic>
      <p:sp>
        <p:nvSpPr>
          <p:cNvPr id="261" name="Google Shape;261;p25"/>
          <p:cNvSpPr txBox="1"/>
          <p:nvPr/>
        </p:nvSpPr>
        <p:spPr>
          <a:xfrm>
            <a:off x="895650" y="3442775"/>
            <a:ext cx="1993800" cy="4311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800">
                <a:latin typeface="Lexend"/>
                <a:ea typeface="Lexend"/>
                <a:cs typeface="Lexend"/>
                <a:sym typeface="Lexend"/>
              </a:rPr>
              <a:t>Aucune valeur VIF supérieure à 10</a:t>
            </a:r>
            <a:endParaRPr sz="800">
              <a:latin typeface="Lexend"/>
              <a:ea typeface="Lexend"/>
              <a:cs typeface="Lexend"/>
              <a:sym typeface="Lexend"/>
            </a:endParaRPr>
          </a:p>
          <a:p>
            <a:pPr indent="0" lvl="0" marL="0" rtl="0" algn="l">
              <a:spcBef>
                <a:spcPts val="0"/>
              </a:spcBef>
              <a:spcAft>
                <a:spcPts val="0"/>
              </a:spcAft>
              <a:buNone/>
            </a:pPr>
            <a:r>
              <a:rPr lang="fr" sz="800">
                <a:latin typeface="Lexend"/>
                <a:ea typeface="Lexend"/>
                <a:cs typeface="Lexend"/>
                <a:sym typeface="Lexend"/>
              </a:rPr>
              <a:t>Pas de </a:t>
            </a:r>
            <a:r>
              <a:rPr lang="fr" sz="800">
                <a:solidFill>
                  <a:srgbClr val="073763"/>
                </a:solidFill>
                <a:latin typeface="Lexend"/>
                <a:ea typeface="Lexend"/>
                <a:cs typeface="Lexend"/>
                <a:sym typeface="Lexend"/>
              </a:rPr>
              <a:t>MULTICOLINÉARITÉ</a:t>
            </a:r>
            <a:endParaRPr sz="800">
              <a:solidFill>
                <a:srgbClr val="073763"/>
              </a:solidFill>
              <a:latin typeface="Lexend"/>
              <a:ea typeface="Lexend"/>
              <a:cs typeface="Lexend"/>
              <a:sym typeface="Lexend"/>
            </a:endParaRPr>
          </a:p>
        </p:txBody>
      </p:sp>
      <p:sp>
        <p:nvSpPr>
          <p:cNvPr id="262" name="Google Shape;262;p25"/>
          <p:cNvSpPr txBox="1"/>
          <p:nvPr/>
        </p:nvSpPr>
        <p:spPr>
          <a:xfrm>
            <a:off x="111450" y="1682300"/>
            <a:ext cx="402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rgbClr val="073763"/>
                </a:solidFill>
                <a:latin typeface="Lexend"/>
                <a:ea typeface="Lexend"/>
                <a:cs typeface="Lexend"/>
                <a:sym typeface="Lexend"/>
              </a:rPr>
              <a:t>VIF </a:t>
            </a:r>
            <a:r>
              <a:rPr lang="fr" sz="1000">
                <a:solidFill>
                  <a:schemeClr val="dk1"/>
                </a:solidFill>
                <a:latin typeface="Lexend"/>
                <a:ea typeface="Lexend"/>
                <a:cs typeface="Lexend"/>
                <a:sym typeface="Lexend"/>
              </a:rPr>
              <a:t>évalue si les facteurs sont corrélés les uns aux autres</a:t>
            </a:r>
            <a:endParaRPr sz="1000">
              <a:solidFill>
                <a:schemeClr val="dk1"/>
              </a:solidFill>
              <a:latin typeface="Lexend"/>
              <a:ea typeface="Lexend"/>
              <a:cs typeface="Lexend"/>
              <a:sym typeface="Lexend"/>
            </a:endParaRPr>
          </a:p>
        </p:txBody>
      </p:sp>
      <p:sp>
        <p:nvSpPr>
          <p:cNvPr id="263" name="Google Shape;263;p25"/>
          <p:cNvSpPr txBox="1"/>
          <p:nvPr/>
        </p:nvSpPr>
        <p:spPr>
          <a:xfrm>
            <a:off x="5065175" y="3873875"/>
            <a:ext cx="3539100" cy="8004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800">
                <a:solidFill>
                  <a:srgbClr val="073763"/>
                </a:solidFill>
                <a:latin typeface="Lexend"/>
                <a:ea typeface="Lexend"/>
                <a:cs typeface="Lexend"/>
                <a:sym typeface="Lexend"/>
              </a:rPr>
              <a:t>P-value</a:t>
            </a:r>
            <a:r>
              <a:rPr lang="fr" sz="800">
                <a:latin typeface="Lexend"/>
                <a:ea typeface="Lexend"/>
                <a:cs typeface="Lexend"/>
                <a:sym typeface="Lexend"/>
              </a:rPr>
              <a:t> &lt; 0,5</a:t>
            </a:r>
            <a:endParaRPr sz="800">
              <a:latin typeface="Lexend"/>
              <a:ea typeface="Lexend"/>
              <a:cs typeface="Lexend"/>
              <a:sym typeface="Lexend"/>
            </a:endParaRPr>
          </a:p>
          <a:p>
            <a:pPr indent="0" lvl="0" marL="0" rtl="0" algn="l">
              <a:spcBef>
                <a:spcPts val="0"/>
              </a:spcBef>
              <a:spcAft>
                <a:spcPts val="0"/>
              </a:spcAft>
              <a:buNone/>
            </a:pPr>
            <a:r>
              <a:t/>
            </a:r>
            <a:endParaRPr sz="800">
              <a:latin typeface="Lexend"/>
              <a:ea typeface="Lexend"/>
              <a:cs typeface="Lexend"/>
              <a:sym typeface="Lexend"/>
            </a:endParaRPr>
          </a:p>
          <a:p>
            <a:pPr indent="0" lvl="0" marL="0" rtl="0" algn="ctr">
              <a:spcBef>
                <a:spcPts val="0"/>
              </a:spcBef>
              <a:spcAft>
                <a:spcPts val="0"/>
              </a:spcAft>
              <a:buNone/>
            </a:pPr>
            <a:r>
              <a:rPr lang="fr" sz="800">
                <a:latin typeface="Lexend"/>
                <a:ea typeface="Lexend"/>
                <a:cs typeface="Lexend"/>
                <a:sym typeface="Lexend"/>
              </a:rPr>
              <a:t>L'hypothèse d'homoscédasticité de notre régression linéaire est donc considérée comme vérifiée au risque alpha 5 %</a:t>
            </a:r>
            <a:endParaRPr sz="800">
              <a:latin typeface="Lexend"/>
              <a:ea typeface="Lexend"/>
              <a:cs typeface="Lexend"/>
              <a:sym typeface="Lexend"/>
            </a:endParaRPr>
          </a:p>
          <a:p>
            <a:pPr indent="0" lvl="0" marL="0" rtl="0" algn="l">
              <a:spcBef>
                <a:spcPts val="0"/>
              </a:spcBef>
              <a:spcAft>
                <a:spcPts val="0"/>
              </a:spcAft>
              <a:buNone/>
            </a:pPr>
            <a:r>
              <a:t/>
            </a:r>
            <a:endParaRPr sz="800">
              <a:latin typeface="Lexend"/>
              <a:ea typeface="Lexend"/>
              <a:cs typeface="Lexend"/>
              <a:sym typeface="Lexend"/>
            </a:endParaRPr>
          </a:p>
        </p:txBody>
      </p:sp>
      <p:sp>
        <p:nvSpPr>
          <p:cNvPr id="264" name="Google Shape;264;p25"/>
          <p:cNvSpPr txBox="1"/>
          <p:nvPr/>
        </p:nvSpPr>
        <p:spPr>
          <a:xfrm>
            <a:off x="4572000" y="1597850"/>
            <a:ext cx="44493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000">
                <a:solidFill>
                  <a:srgbClr val="073763"/>
                </a:solidFill>
                <a:latin typeface="Lexend"/>
                <a:ea typeface="Lexend"/>
                <a:cs typeface="Lexend"/>
                <a:sym typeface="Lexend"/>
              </a:rPr>
              <a:t>L</a:t>
            </a:r>
            <a:r>
              <a:rPr lang="fr" sz="1000">
                <a:solidFill>
                  <a:srgbClr val="073763"/>
                </a:solidFill>
                <a:latin typeface="Lexend"/>
                <a:ea typeface="Lexend"/>
                <a:cs typeface="Lexend"/>
                <a:sym typeface="Lexend"/>
              </a:rPr>
              <a:t>'homoscédasticité</a:t>
            </a:r>
            <a:r>
              <a:rPr lang="fr" sz="1000">
                <a:latin typeface="Lexend"/>
                <a:ea typeface="Lexend"/>
                <a:cs typeface="Lexend"/>
                <a:sym typeface="Lexend"/>
              </a:rPr>
              <a:t> montre une distribution uniforme des erreurs dans nos données</a:t>
            </a:r>
            <a:endParaRPr sz="1000">
              <a:latin typeface="Lexend"/>
              <a:ea typeface="Lexend"/>
              <a:cs typeface="Lexend"/>
              <a:sym typeface="Lexend"/>
            </a:endParaRPr>
          </a:p>
        </p:txBody>
      </p:sp>
      <p:sp>
        <p:nvSpPr>
          <p:cNvPr id="265" name="Google Shape;265;p25"/>
          <p:cNvSpPr/>
          <p:nvPr/>
        </p:nvSpPr>
        <p:spPr>
          <a:xfrm>
            <a:off x="142375" y="2771350"/>
            <a:ext cx="970800" cy="431100"/>
          </a:xfrm>
          <a:prstGeom prst="rect">
            <a:avLst/>
          </a:prstGeom>
          <a:no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ppt_w</p:attrName>
                                        </p:attrNameLst>
                                      </p:cBhvr>
                                      <p:tavLst>
                                        <p:tav fmla="" tm="0">
                                          <p:val>
                                            <p:strVal val="0"/>
                                          </p:val>
                                        </p:tav>
                                        <p:tav fmla="" tm="100000">
                                          <p:val>
                                            <p:strVal val="#ppt_w"/>
                                          </p:val>
                                        </p:tav>
                                      </p:tavLst>
                                    </p:anim>
                                    <p:anim calcmode="lin" valueType="num">
                                      <p:cBhvr additive="base">
                                        <p:cTn dur="1000"/>
                                        <p:tgtEl>
                                          <p:spTgt spid="26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ppt_w</p:attrName>
                                        </p:attrNameLst>
                                      </p:cBhvr>
                                      <p:tavLst>
                                        <p:tav fmla="" tm="0">
                                          <p:val>
                                            <p:strVal val="0"/>
                                          </p:val>
                                        </p:tav>
                                        <p:tav fmla="" tm="100000">
                                          <p:val>
                                            <p:strVal val="#ppt_w"/>
                                          </p:val>
                                        </p:tav>
                                      </p:tavLst>
                                    </p:anim>
                                    <p:anim calcmode="lin" valueType="num">
                                      <p:cBhvr additive="base">
                                        <p:cTn dur="1000"/>
                                        <p:tgtEl>
                                          <p:spTgt spid="26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71" name="Google Shape;271;p26"/>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fr" sz="1200">
                <a:solidFill>
                  <a:schemeClr val="dk1"/>
                </a:solidFill>
                <a:highlight>
                  <a:schemeClr val="lt1"/>
                </a:highlight>
                <a:latin typeface="Lexend"/>
                <a:ea typeface="Lexend"/>
                <a:cs typeface="Lexend"/>
                <a:sym typeface="Lexend"/>
              </a:rPr>
              <a:t>RÉGRESSION LINÉAIRE / IMPUTATION </a:t>
            </a:r>
            <a:endParaRPr b="1" sz="1700">
              <a:solidFill>
                <a:schemeClr val="dk1"/>
              </a:solidFill>
              <a:latin typeface="Lexend"/>
              <a:ea typeface="Lexend"/>
              <a:cs typeface="Lexend"/>
              <a:sym typeface="Lexend"/>
            </a:endParaRPr>
          </a:p>
          <a:p>
            <a:pPr indent="0" lvl="0" marL="0" rtl="0" algn="ctr">
              <a:lnSpc>
                <a:spcPct val="90000"/>
              </a:lnSpc>
              <a:spcBef>
                <a:spcPts val="0"/>
              </a:spcBef>
              <a:spcAft>
                <a:spcPts val="0"/>
              </a:spcAft>
              <a:buNone/>
            </a:pPr>
            <a:r>
              <a:t/>
            </a:r>
            <a:endParaRPr b="1" sz="1200">
              <a:highlight>
                <a:srgbClr val="FFFFFF"/>
              </a:highlight>
              <a:latin typeface="Lexend"/>
              <a:ea typeface="Lexend"/>
              <a:cs typeface="Lexend"/>
              <a:sym typeface="Lexend"/>
            </a:endParaRPr>
          </a:p>
        </p:txBody>
      </p:sp>
      <p:sp>
        <p:nvSpPr>
          <p:cNvPr id="272" name="Google Shape;272;p26"/>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rgbClr val="0B5394"/>
                </a:solidFill>
                <a:highlight>
                  <a:schemeClr val="lt1"/>
                </a:highlight>
                <a:latin typeface="Lexend"/>
                <a:ea typeface="Lexend"/>
                <a:cs typeface="Lexend"/>
                <a:sym typeface="Lexend"/>
              </a:rPr>
              <a:t>Imputations des valeurs manquantes</a:t>
            </a:r>
            <a:endParaRPr sz="1500">
              <a:solidFill>
                <a:srgbClr val="0B5394"/>
              </a:solidFill>
              <a:latin typeface="Lexend"/>
              <a:ea typeface="Lexend"/>
              <a:cs typeface="Lexend"/>
              <a:sym typeface="Lexend"/>
            </a:endParaRPr>
          </a:p>
        </p:txBody>
      </p:sp>
      <p:pic>
        <p:nvPicPr>
          <p:cNvPr id="273" name="Google Shape;273;p26"/>
          <p:cNvPicPr preferRelativeResize="0"/>
          <p:nvPr/>
        </p:nvPicPr>
        <p:blipFill>
          <a:blip r:embed="rId3">
            <a:alphaModFix amt="20000"/>
          </a:blip>
          <a:stretch>
            <a:fillRect/>
          </a:stretch>
        </p:blipFill>
        <p:spPr>
          <a:xfrm>
            <a:off x="6761425" y="0"/>
            <a:ext cx="2382577" cy="1539251"/>
          </a:xfrm>
          <a:prstGeom prst="rect">
            <a:avLst/>
          </a:prstGeom>
          <a:noFill/>
          <a:ln>
            <a:noFill/>
          </a:ln>
        </p:spPr>
      </p:pic>
      <p:pic>
        <p:nvPicPr>
          <p:cNvPr id="274" name="Google Shape;274;p26"/>
          <p:cNvPicPr preferRelativeResize="0"/>
          <p:nvPr/>
        </p:nvPicPr>
        <p:blipFill>
          <a:blip r:embed="rId4">
            <a:alphaModFix/>
          </a:blip>
          <a:stretch>
            <a:fillRect/>
          </a:stretch>
        </p:blipFill>
        <p:spPr>
          <a:xfrm>
            <a:off x="3721075" y="209450"/>
            <a:ext cx="1288175" cy="221400"/>
          </a:xfrm>
          <a:prstGeom prst="rect">
            <a:avLst/>
          </a:prstGeom>
          <a:noFill/>
          <a:ln>
            <a:noFill/>
          </a:ln>
        </p:spPr>
      </p:pic>
      <p:pic>
        <p:nvPicPr>
          <p:cNvPr id="275" name="Google Shape;275;p26"/>
          <p:cNvPicPr preferRelativeResize="0"/>
          <p:nvPr/>
        </p:nvPicPr>
        <p:blipFill>
          <a:blip r:embed="rId5">
            <a:alphaModFix/>
          </a:blip>
          <a:stretch>
            <a:fillRect/>
          </a:stretch>
        </p:blipFill>
        <p:spPr>
          <a:xfrm>
            <a:off x="152400" y="1750250"/>
            <a:ext cx="3019324" cy="3089924"/>
          </a:xfrm>
          <a:prstGeom prst="rect">
            <a:avLst/>
          </a:prstGeom>
          <a:noFill/>
          <a:ln>
            <a:noFill/>
          </a:ln>
        </p:spPr>
      </p:pic>
      <p:pic>
        <p:nvPicPr>
          <p:cNvPr id="276" name="Google Shape;276;p26"/>
          <p:cNvPicPr preferRelativeResize="0"/>
          <p:nvPr/>
        </p:nvPicPr>
        <p:blipFill>
          <a:blip r:embed="rId6">
            <a:alphaModFix/>
          </a:blip>
          <a:stretch>
            <a:fillRect/>
          </a:stretch>
        </p:blipFill>
        <p:spPr>
          <a:xfrm>
            <a:off x="2652901" y="3044450"/>
            <a:ext cx="1994850" cy="2012375"/>
          </a:xfrm>
          <a:prstGeom prst="rect">
            <a:avLst/>
          </a:prstGeom>
          <a:noFill/>
          <a:ln>
            <a:noFill/>
          </a:ln>
        </p:spPr>
      </p:pic>
      <p:pic>
        <p:nvPicPr>
          <p:cNvPr id="277" name="Google Shape;277;p26"/>
          <p:cNvPicPr preferRelativeResize="0"/>
          <p:nvPr/>
        </p:nvPicPr>
        <p:blipFill>
          <a:blip r:embed="rId7">
            <a:alphaModFix/>
          </a:blip>
          <a:stretch>
            <a:fillRect/>
          </a:stretch>
        </p:blipFill>
        <p:spPr>
          <a:xfrm>
            <a:off x="4572000" y="1682299"/>
            <a:ext cx="4525686" cy="1539250"/>
          </a:xfrm>
          <a:prstGeom prst="rect">
            <a:avLst/>
          </a:prstGeom>
          <a:noFill/>
          <a:ln>
            <a:noFill/>
          </a:ln>
        </p:spPr>
      </p:pic>
      <p:sp>
        <p:nvSpPr>
          <p:cNvPr id="278" name="Google Shape;278;p26"/>
          <p:cNvSpPr/>
          <p:nvPr/>
        </p:nvSpPr>
        <p:spPr>
          <a:xfrm>
            <a:off x="2621400" y="3454425"/>
            <a:ext cx="798300" cy="1602300"/>
          </a:xfrm>
          <a:prstGeom prst="rect">
            <a:avLst/>
          </a:prstGeom>
          <a:no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1000"/>
                                        <p:tgtEl>
                                          <p:spTgt spid="276"/>
                                        </p:tgtEl>
                                        <p:attrNameLst>
                                          <p:attrName>ppt_w</p:attrName>
                                        </p:attrNameLst>
                                      </p:cBhvr>
                                      <p:tavLst>
                                        <p:tav fmla="" tm="0">
                                          <p:val>
                                            <p:strVal val="0"/>
                                          </p:val>
                                        </p:tav>
                                        <p:tav fmla="" tm="100000">
                                          <p:val>
                                            <p:strVal val="#ppt_w"/>
                                          </p:val>
                                        </p:tav>
                                      </p:tavLst>
                                    </p:anim>
                                    <p:anim calcmode="lin" valueType="num">
                                      <p:cBhvr additive="base">
                                        <p:cTn dur="1000"/>
                                        <p:tgtEl>
                                          <p:spTgt spid="27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0"/>
                                        <p:tgtEl>
                                          <p:spTgt spid="278"/>
                                        </p:tgtEl>
                                        <p:attrNameLst>
                                          <p:attrName>ppt_w</p:attrName>
                                        </p:attrNameLst>
                                      </p:cBhvr>
                                      <p:tavLst>
                                        <p:tav fmla="" tm="0">
                                          <p:val>
                                            <p:strVal val="0"/>
                                          </p:val>
                                        </p:tav>
                                        <p:tav fmla="" tm="100000">
                                          <p:val>
                                            <p:strVal val="#ppt_w"/>
                                          </p:val>
                                        </p:tav>
                                      </p:tavLst>
                                    </p:anim>
                                    <p:anim calcmode="lin" valueType="num">
                                      <p:cBhvr additive="base">
                                        <p:cTn dur="1000"/>
                                        <p:tgtEl>
                                          <p:spTgt spid="2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84" name="Google Shape;284;p27"/>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fr" sz="1200">
                <a:solidFill>
                  <a:schemeClr val="dk1"/>
                </a:solidFill>
                <a:highlight>
                  <a:schemeClr val="lt1"/>
                </a:highlight>
                <a:latin typeface="Lexend"/>
                <a:ea typeface="Lexend"/>
                <a:cs typeface="Lexend"/>
                <a:sym typeface="Lexend"/>
              </a:rPr>
              <a:t>RÉGRESSION LINÉAIRE / IMPUTATION </a:t>
            </a:r>
            <a:endParaRPr b="1" sz="1700">
              <a:solidFill>
                <a:schemeClr val="dk1"/>
              </a:solidFill>
              <a:latin typeface="Lexend"/>
              <a:ea typeface="Lexend"/>
              <a:cs typeface="Lexend"/>
              <a:sym typeface="Lexend"/>
            </a:endParaRPr>
          </a:p>
          <a:p>
            <a:pPr indent="0" lvl="0" marL="0" rtl="0" algn="ctr">
              <a:lnSpc>
                <a:spcPct val="90000"/>
              </a:lnSpc>
              <a:spcBef>
                <a:spcPts val="0"/>
              </a:spcBef>
              <a:spcAft>
                <a:spcPts val="0"/>
              </a:spcAft>
              <a:buNone/>
            </a:pPr>
            <a:r>
              <a:t/>
            </a:r>
            <a:endParaRPr b="1" sz="1200">
              <a:highlight>
                <a:srgbClr val="FFFFFF"/>
              </a:highlight>
              <a:latin typeface="Lexend"/>
              <a:ea typeface="Lexend"/>
              <a:cs typeface="Lexend"/>
              <a:sym typeface="Lexend"/>
            </a:endParaRPr>
          </a:p>
        </p:txBody>
      </p:sp>
      <p:sp>
        <p:nvSpPr>
          <p:cNvPr id="285" name="Google Shape;285;p27"/>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Résumé de la partie</a:t>
            </a:r>
            <a:endParaRPr sz="1600">
              <a:solidFill>
                <a:schemeClr val="dk1"/>
              </a:solidFill>
              <a:latin typeface="Lexend"/>
              <a:ea typeface="Lexend"/>
              <a:cs typeface="Lexend"/>
              <a:sym typeface="Lexend"/>
            </a:endParaRPr>
          </a:p>
        </p:txBody>
      </p:sp>
      <p:pic>
        <p:nvPicPr>
          <p:cNvPr id="286" name="Google Shape;286;p27"/>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287" name="Google Shape;287;p27"/>
          <p:cNvSpPr txBox="1"/>
          <p:nvPr/>
        </p:nvSpPr>
        <p:spPr>
          <a:xfrm>
            <a:off x="3330475" y="1737488"/>
            <a:ext cx="52176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sz="1300">
                <a:solidFill>
                  <a:srgbClr val="073763"/>
                </a:solidFill>
                <a:latin typeface="Lexend"/>
                <a:ea typeface="Lexend"/>
                <a:cs typeface="Lexend"/>
                <a:sym typeface="Lexend"/>
              </a:rPr>
              <a:t>Le modèle par la </a:t>
            </a:r>
            <a:r>
              <a:rPr lang="fr" sz="1300">
                <a:solidFill>
                  <a:srgbClr val="073763"/>
                </a:solidFill>
                <a:latin typeface="Lexend"/>
                <a:ea typeface="Lexend"/>
                <a:cs typeface="Lexend"/>
                <a:sym typeface="Lexend"/>
              </a:rPr>
              <a:t>régression</a:t>
            </a:r>
            <a:r>
              <a:rPr lang="fr" sz="1300">
                <a:solidFill>
                  <a:srgbClr val="073763"/>
                </a:solidFill>
                <a:latin typeface="Lexend"/>
                <a:ea typeface="Lexend"/>
                <a:cs typeface="Lexend"/>
                <a:sym typeface="Lexend"/>
              </a:rPr>
              <a:t> linéaire n'est pas pertinent parce que sur les 3 hypothèses rien que 2 sont vérifiés à savoir :</a:t>
            </a:r>
            <a:endParaRPr sz="1300">
              <a:solidFill>
                <a:srgbClr val="073763"/>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fr" sz="1300">
                <a:solidFill>
                  <a:srgbClr val="073763"/>
                </a:solidFill>
                <a:latin typeface="Lexend"/>
                <a:ea typeface="Lexend"/>
                <a:cs typeface="Lexend"/>
                <a:sym typeface="Lexend"/>
              </a:rPr>
              <a:t>    </a:t>
            </a:r>
            <a:endParaRPr sz="1300">
              <a:solidFill>
                <a:srgbClr val="073763"/>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fr" sz="1300">
                <a:solidFill>
                  <a:srgbClr val="073763"/>
                </a:solidFill>
                <a:latin typeface="Lexend"/>
                <a:ea typeface="Lexend"/>
                <a:cs typeface="Lexend"/>
                <a:sym typeface="Lexend"/>
              </a:rPr>
              <a:t>    - Normalité de la distribution des résidus : Avec JB, Omnibus la distribution ne suit pas une loi normale</a:t>
            </a:r>
            <a:endParaRPr sz="1300">
              <a:solidFill>
                <a:srgbClr val="073763"/>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fr" sz="1300">
                <a:solidFill>
                  <a:srgbClr val="073763"/>
                </a:solidFill>
                <a:latin typeface="Lexend"/>
                <a:ea typeface="Lexend"/>
                <a:cs typeface="Lexend"/>
                <a:sym typeface="Lexend"/>
              </a:rPr>
              <a:t>        </a:t>
            </a:r>
            <a:endParaRPr sz="1300">
              <a:solidFill>
                <a:srgbClr val="073763"/>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fr" sz="1300">
                <a:solidFill>
                  <a:srgbClr val="073763"/>
                </a:solidFill>
                <a:latin typeface="Lexend"/>
                <a:ea typeface="Lexend"/>
                <a:cs typeface="Lexend"/>
                <a:sym typeface="Lexend"/>
              </a:rPr>
              <a:t>    - </a:t>
            </a:r>
            <a:r>
              <a:rPr lang="fr" sz="1300">
                <a:solidFill>
                  <a:srgbClr val="073763"/>
                </a:solidFill>
                <a:latin typeface="Lexend"/>
                <a:ea typeface="Lexend"/>
                <a:cs typeface="Lexend"/>
                <a:sym typeface="Lexend"/>
              </a:rPr>
              <a:t>Homoscédasticité</a:t>
            </a:r>
            <a:r>
              <a:rPr lang="fr" sz="1300">
                <a:solidFill>
                  <a:srgbClr val="073763"/>
                </a:solidFill>
                <a:latin typeface="Lexend"/>
                <a:ea typeface="Lexend"/>
                <a:cs typeface="Lexend"/>
                <a:sym typeface="Lexend"/>
              </a:rPr>
              <a:t> : L'hypothèse d'homoscédasticité de notre régression linéaire est donc considérée comme vérifiée au risque alpha 5 %.</a:t>
            </a:r>
            <a:endParaRPr sz="1300">
              <a:solidFill>
                <a:srgbClr val="073763"/>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fr" sz="1300">
                <a:solidFill>
                  <a:srgbClr val="073763"/>
                </a:solidFill>
                <a:latin typeface="Lexend"/>
                <a:ea typeface="Lexend"/>
                <a:cs typeface="Lexend"/>
                <a:sym typeface="Lexend"/>
              </a:rPr>
              <a:t>    </a:t>
            </a:r>
            <a:endParaRPr sz="1300">
              <a:solidFill>
                <a:srgbClr val="073763"/>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fr" sz="1300">
                <a:solidFill>
                  <a:srgbClr val="073763"/>
                </a:solidFill>
                <a:latin typeface="Lexend"/>
                <a:ea typeface="Lexend"/>
                <a:cs typeface="Lexend"/>
                <a:sym typeface="Lexend"/>
              </a:rPr>
              <a:t>    - Colinéarité : Aucune valeur VIF supérieure à 10, il est tentant d’affirmer qu’il n’y a pas de multicolinéarité.</a:t>
            </a:r>
            <a:endParaRPr sz="1300">
              <a:solidFill>
                <a:srgbClr val="073763"/>
              </a:solidFill>
              <a:latin typeface="Lexend"/>
              <a:ea typeface="Lexend"/>
              <a:cs typeface="Lexend"/>
              <a:sym typeface="Lexend"/>
            </a:endParaRPr>
          </a:p>
          <a:p>
            <a:pPr indent="0" lvl="0" marL="0" rtl="0" algn="l">
              <a:spcBef>
                <a:spcPts val="0"/>
              </a:spcBef>
              <a:spcAft>
                <a:spcPts val="0"/>
              </a:spcAft>
              <a:buNone/>
            </a:pPr>
            <a:r>
              <a:t/>
            </a:r>
            <a:endParaRPr sz="1300">
              <a:solidFill>
                <a:srgbClr val="073763"/>
              </a:solidFill>
              <a:latin typeface="Lexend"/>
              <a:ea typeface="Lexend"/>
              <a:cs typeface="Lexend"/>
              <a:sym typeface="Lexend"/>
            </a:endParaRPr>
          </a:p>
        </p:txBody>
      </p:sp>
      <p:pic>
        <p:nvPicPr>
          <p:cNvPr id="288" name="Google Shape;288;p27"/>
          <p:cNvPicPr preferRelativeResize="0"/>
          <p:nvPr/>
        </p:nvPicPr>
        <p:blipFill>
          <a:blip r:embed="rId4">
            <a:alphaModFix/>
          </a:blip>
          <a:stretch>
            <a:fillRect/>
          </a:stretch>
        </p:blipFill>
        <p:spPr>
          <a:xfrm>
            <a:off x="661975" y="1994738"/>
            <a:ext cx="2668488" cy="2668488"/>
          </a:xfrm>
          <a:prstGeom prst="rect">
            <a:avLst/>
          </a:prstGeom>
          <a:noFill/>
          <a:ln>
            <a:noFill/>
          </a:ln>
        </p:spPr>
      </p:pic>
      <p:pic>
        <p:nvPicPr>
          <p:cNvPr id="289" name="Google Shape;289;p27"/>
          <p:cNvPicPr preferRelativeResize="0"/>
          <p:nvPr/>
        </p:nvPicPr>
        <p:blipFill>
          <a:blip r:embed="rId5">
            <a:alphaModFix amt="20000"/>
          </a:blip>
          <a:stretch>
            <a:fillRect/>
          </a:stretch>
        </p:blipFill>
        <p:spPr>
          <a:xfrm>
            <a:off x="6761425" y="0"/>
            <a:ext cx="2382577" cy="1539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ppt_w</p:attrName>
                                        </p:attrNameLst>
                                      </p:cBhvr>
                                      <p:tavLst>
                                        <p:tav fmla="" tm="0">
                                          <p:val>
                                            <p:strVal val="0"/>
                                          </p:val>
                                        </p:tav>
                                        <p:tav fmla="" tm="100000">
                                          <p:val>
                                            <p:strVal val="#ppt_w"/>
                                          </p:val>
                                        </p:tav>
                                      </p:tavLst>
                                    </p:anim>
                                    <p:anim calcmode="lin" valueType="num">
                                      <p:cBhvr additive="base">
                                        <p:cTn dur="1000"/>
                                        <p:tgtEl>
                                          <p:spTgt spid="28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95" name="Google Shape;295;p28"/>
          <p:cNvSpPr txBox="1"/>
          <p:nvPr/>
        </p:nvSpPr>
        <p:spPr>
          <a:xfrm>
            <a:off x="895650" y="572813"/>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ANALYSE DES COMPOSANTES PRINCIPALES (ACP)</a:t>
            </a:r>
            <a:endParaRPr b="1" sz="1700">
              <a:latin typeface="Lexend"/>
              <a:ea typeface="Lexend"/>
              <a:cs typeface="Lexend"/>
              <a:sym typeface="Lexend"/>
            </a:endParaRPr>
          </a:p>
        </p:txBody>
      </p:sp>
      <p:sp>
        <p:nvSpPr>
          <p:cNvPr id="296" name="Google Shape;296;p28"/>
          <p:cNvSpPr txBox="1"/>
          <p:nvPr/>
        </p:nvSpPr>
        <p:spPr>
          <a:xfrm>
            <a:off x="2376600" y="1056025"/>
            <a:ext cx="3834900" cy="3231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Eboulis des valeurs propres</a:t>
            </a:r>
            <a:endParaRPr sz="1500">
              <a:solidFill>
                <a:schemeClr val="dk1"/>
              </a:solidFill>
              <a:latin typeface="Lexend"/>
              <a:ea typeface="Lexend"/>
              <a:cs typeface="Lexend"/>
              <a:sym typeface="Lexend"/>
            </a:endParaRPr>
          </a:p>
        </p:txBody>
      </p:sp>
      <p:pic>
        <p:nvPicPr>
          <p:cNvPr id="297" name="Google Shape;297;p28"/>
          <p:cNvPicPr preferRelativeResize="0"/>
          <p:nvPr/>
        </p:nvPicPr>
        <p:blipFill>
          <a:blip r:embed="rId3">
            <a:alphaModFix amt="20000"/>
          </a:blip>
          <a:stretch>
            <a:fillRect/>
          </a:stretch>
        </p:blipFill>
        <p:spPr>
          <a:xfrm>
            <a:off x="6761425" y="0"/>
            <a:ext cx="2382577" cy="1539251"/>
          </a:xfrm>
          <a:prstGeom prst="rect">
            <a:avLst/>
          </a:prstGeom>
          <a:noFill/>
          <a:ln>
            <a:noFill/>
          </a:ln>
        </p:spPr>
      </p:pic>
      <p:pic>
        <p:nvPicPr>
          <p:cNvPr id="298" name="Google Shape;298;p28"/>
          <p:cNvPicPr preferRelativeResize="0"/>
          <p:nvPr/>
        </p:nvPicPr>
        <p:blipFill>
          <a:blip r:embed="rId4">
            <a:alphaModFix/>
          </a:blip>
          <a:stretch>
            <a:fillRect/>
          </a:stretch>
        </p:blipFill>
        <p:spPr>
          <a:xfrm>
            <a:off x="3721075" y="209450"/>
            <a:ext cx="1288175" cy="221400"/>
          </a:xfrm>
          <a:prstGeom prst="rect">
            <a:avLst/>
          </a:prstGeom>
          <a:noFill/>
          <a:ln>
            <a:noFill/>
          </a:ln>
        </p:spPr>
      </p:pic>
      <p:pic>
        <p:nvPicPr>
          <p:cNvPr id="299" name="Google Shape;299;p28"/>
          <p:cNvPicPr preferRelativeResize="0"/>
          <p:nvPr/>
        </p:nvPicPr>
        <p:blipFill>
          <a:blip r:embed="rId5">
            <a:alphaModFix/>
          </a:blip>
          <a:stretch>
            <a:fillRect/>
          </a:stretch>
        </p:blipFill>
        <p:spPr>
          <a:xfrm>
            <a:off x="429825" y="1539250"/>
            <a:ext cx="3660294" cy="3604250"/>
          </a:xfrm>
          <a:prstGeom prst="rect">
            <a:avLst/>
          </a:prstGeom>
          <a:noFill/>
          <a:ln>
            <a:noFill/>
          </a:ln>
        </p:spPr>
      </p:pic>
      <p:sp>
        <p:nvSpPr>
          <p:cNvPr id="300" name="Google Shape;300;p28"/>
          <p:cNvSpPr/>
          <p:nvPr/>
        </p:nvSpPr>
        <p:spPr>
          <a:xfrm>
            <a:off x="818250" y="2655275"/>
            <a:ext cx="1061700" cy="234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73763"/>
              </a:solidFill>
            </a:endParaRPr>
          </a:p>
        </p:txBody>
      </p:sp>
      <p:cxnSp>
        <p:nvCxnSpPr>
          <p:cNvPr id="301" name="Google Shape;301;p28"/>
          <p:cNvCxnSpPr/>
          <p:nvPr/>
        </p:nvCxnSpPr>
        <p:spPr>
          <a:xfrm>
            <a:off x="1608650" y="3079975"/>
            <a:ext cx="0" cy="1332900"/>
          </a:xfrm>
          <a:prstGeom prst="straightConnector1">
            <a:avLst/>
          </a:prstGeom>
          <a:noFill/>
          <a:ln cap="flat" cmpd="sng" w="9525">
            <a:solidFill>
              <a:srgbClr val="FF0000"/>
            </a:solidFill>
            <a:prstDash val="dash"/>
            <a:round/>
            <a:headEnd len="med" w="med" type="none"/>
            <a:tailEnd len="med" w="med" type="none"/>
          </a:ln>
        </p:spPr>
      </p:cxnSp>
      <p:cxnSp>
        <p:nvCxnSpPr>
          <p:cNvPr id="302" name="Google Shape;302;p28"/>
          <p:cNvCxnSpPr/>
          <p:nvPr/>
        </p:nvCxnSpPr>
        <p:spPr>
          <a:xfrm rot="10800000">
            <a:off x="759150" y="3056375"/>
            <a:ext cx="861300" cy="0"/>
          </a:xfrm>
          <a:prstGeom prst="straightConnector1">
            <a:avLst/>
          </a:prstGeom>
          <a:noFill/>
          <a:ln cap="flat" cmpd="sng" w="9525">
            <a:solidFill>
              <a:srgbClr val="FF0000"/>
            </a:solidFill>
            <a:prstDash val="dash"/>
            <a:round/>
            <a:headEnd len="med" w="med" type="none"/>
            <a:tailEnd len="med" w="med" type="none"/>
          </a:ln>
        </p:spPr>
      </p:cxnSp>
      <p:sp>
        <p:nvSpPr>
          <p:cNvPr id="303" name="Google Shape;303;p28"/>
          <p:cNvSpPr txBox="1"/>
          <p:nvPr/>
        </p:nvSpPr>
        <p:spPr>
          <a:xfrm>
            <a:off x="1307850" y="2756875"/>
            <a:ext cx="483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073763"/>
                </a:solidFill>
                <a:latin typeface="Lexend"/>
                <a:ea typeface="Lexend"/>
                <a:cs typeface="Lexend"/>
                <a:sym typeface="Lexend"/>
              </a:rPr>
              <a:t>60,24</a:t>
            </a:r>
            <a:endParaRPr sz="900">
              <a:solidFill>
                <a:srgbClr val="073763"/>
              </a:solidFill>
              <a:latin typeface="Lexend"/>
              <a:ea typeface="Lexend"/>
              <a:cs typeface="Lexend"/>
              <a:sym typeface="Lexend"/>
            </a:endParaRPr>
          </a:p>
        </p:txBody>
      </p:sp>
      <p:sp>
        <p:nvSpPr>
          <p:cNvPr id="304" name="Google Shape;304;p28"/>
          <p:cNvSpPr txBox="1"/>
          <p:nvPr/>
        </p:nvSpPr>
        <p:spPr>
          <a:xfrm>
            <a:off x="1419900" y="1322200"/>
            <a:ext cx="6099000" cy="28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lang="fr" sz="700">
                <a:solidFill>
                  <a:srgbClr val="0B5394"/>
                </a:solidFill>
                <a:highlight>
                  <a:schemeClr val="lt1"/>
                </a:highlight>
                <a:latin typeface="Lexend"/>
                <a:ea typeface="Lexend"/>
                <a:cs typeface="Lexend"/>
                <a:sym typeface="Lexend"/>
              </a:rPr>
              <a:t>Définir le nombre d’axes principaux d’analyse afin de définir les axes principaux à analyser</a:t>
            </a:r>
            <a:endParaRPr>
              <a:solidFill>
                <a:srgbClr val="0B5394"/>
              </a:solidFill>
            </a:endParaRPr>
          </a:p>
        </p:txBody>
      </p:sp>
      <p:sp>
        <p:nvSpPr>
          <p:cNvPr id="305" name="Google Shape;305;p28"/>
          <p:cNvSpPr txBox="1"/>
          <p:nvPr/>
        </p:nvSpPr>
        <p:spPr>
          <a:xfrm>
            <a:off x="4445800" y="2385325"/>
            <a:ext cx="3961800" cy="4926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900">
                <a:latin typeface="Lexend"/>
                <a:ea typeface="Lexend"/>
                <a:cs typeface="Lexend"/>
                <a:sym typeface="Lexend"/>
              </a:rPr>
              <a:t>Les</a:t>
            </a:r>
            <a:r>
              <a:rPr lang="fr" sz="1100">
                <a:solidFill>
                  <a:srgbClr val="073763"/>
                </a:solidFill>
                <a:latin typeface="Lexend"/>
                <a:ea typeface="Lexend"/>
                <a:cs typeface="Lexend"/>
                <a:sym typeface="Lexend"/>
              </a:rPr>
              <a:t> 2 </a:t>
            </a:r>
            <a:r>
              <a:rPr lang="fr" sz="900">
                <a:latin typeface="Lexend"/>
                <a:ea typeface="Lexend"/>
                <a:cs typeface="Lexend"/>
                <a:sym typeface="Lexend"/>
              </a:rPr>
              <a:t>premières composantes</a:t>
            </a:r>
            <a:endParaRPr sz="900">
              <a:latin typeface="Lexend"/>
              <a:ea typeface="Lexend"/>
              <a:cs typeface="Lexend"/>
              <a:sym typeface="Lexend"/>
            </a:endParaRPr>
          </a:p>
          <a:p>
            <a:pPr indent="0" lvl="0" marL="0" rtl="0" algn="ctr">
              <a:spcBef>
                <a:spcPts val="0"/>
              </a:spcBef>
              <a:spcAft>
                <a:spcPts val="0"/>
              </a:spcAft>
              <a:buNone/>
            </a:pPr>
            <a:r>
              <a:rPr lang="fr" sz="900">
                <a:latin typeface="Lexend"/>
                <a:ea typeface="Lexend"/>
                <a:cs typeface="Lexend"/>
                <a:sym typeface="Lexend"/>
              </a:rPr>
              <a:t> expliquent plus de la moitié (</a:t>
            </a:r>
            <a:r>
              <a:rPr lang="fr" sz="900">
                <a:solidFill>
                  <a:srgbClr val="073763"/>
                </a:solidFill>
                <a:latin typeface="Lexend"/>
                <a:ea typeface="Lexend"/>
                <a:cs typeface="Lexend"/>
                <a:sym typeface="Lexend"/>
              </a:rPr>
              <a:t>60,24 %</a:t>
            </a:r>
            <a:r>
              <a:rPr lang="fr" sz="900">
                <a:latin typeface="Lexend"/>
                <a:ea typeface="Lexend"/>
                <a:cs typeface="Lexend"/>
                <a:sym typeface="Lexend"/>
              </a:rPr>
              <a:t>) de la variabilité</a:t>
            </a:r>
            <a:endParaRPr sz="900">
              <a:solidFill>
                <a:srgbClr val="073763"/>
              </a:solidFill>
              <a:latin typeface="Lexend"/>
              <a:ea typeface="Lexend"/>
              <a:cs typeface="Lexend"/>
              <a:sym typeface="Lexend"/>
            </a:endParaRPr>
          </a:p>
        </p:txBody>
      </p:sp>
      <p:sp>
        <p:nvSpPr>
          <p:cNvPr id="306" name="Google Shape;306;p28"/>
          <p:cNvSpPr txBox="1"/>
          <p:nvPr/>
        </p:nvSpPr>
        <p:spPr>
          <a:xfrm>
            <a:off x="4369150" y="3009175"/>
            <a:ext cx="41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7" name="Google Shape;307;p28"/>
          <p:cNvSpPr txBox="1"/>
          <p:nvPr/>
        </p:nvSpPr>
        <p:spPr>
          <a:xfrm>
            <a:off x="4445800" y="3299300"/>
            <a:ext cx="396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rgbClr val="073763"/>
                </a:solidFill>
                <a:latin typeface="Lexend"/>
                <a:ea typeface="Lexend"/>
                <a:cs typeface="Lexend"/>
                <a:sym typeface="Lexend"/>
              </a:rPr>
              <a:t>Une analyse sur les deux premiers axes est donc cohérente et suffisante</a:t>
            </a:r>
            <a:endParaRPr sz="1000">
              <a:solidFill>
                <a:srgbClr val="073763"/>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1000"/>
                                        <p:tgtEl>
                                          <p:spTgt spid="303"/>
                                        </p:tgtEl>
                                        <p:attrNameLst>
                                          <p:attrName>ppt_w</p:attrName>
                                        </p:attrNameLst>
                                      </p:cBhvr>
                                      <p:tavLst>
                                        <p:tav fmla="" tm="0">
                                          <p:val>
                                            <p:strVal val="0"/>
                                          </p:val>
                                        </p:tav>
                                        <p:tav fmla="" tm="100000">
                                          <p:val>
                                            <p:strVal val="#ppt_w"/>
                                          </p:val>
                                        </p:tav>
                                      </p:tavLst>
                                    </p:anim>
                                    <p:anim calcmode="lin" valueType="num">
                                      <p:cBhvr additive="base">
                                        <p:cTn dur="1000"/>
                                        <p:tgtEl>
                                          <p:spTgt spid="30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13" name="Google Shape;313;p29"/>
          <p:cNvSpPr txBox="1"/>
          <p:nvPr/>
        </p:nvSpPr>
        <p:spPr>
          <a:xfrm>
            <a:off x="895650" y="572813"/>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ANALYSE DES COMPOSANTES PRINCIPALES (ACP)</a:t>
            </a:r>
            <a:endParaRPr b="1" sz="1700">
              <a:latin typeface="Lexend"/>
              <a:ea typeface="Lexend"/>
              <a:cs typeface="Lexend"/>
              <a:sym typeface="Lexend"/>
            </a:endParaRPr>
          </a:p>
        </p:txBody>
      </p:sp>
      <p:sp>
        <p:nvSpPr>
          <p:cNvPr id="314" name="Google Shape;314;p29"/>
          <p:cNvSpPr txBox="1"/>
          <p:nvPr/>
        </p:nvSpPr>
        <p:spPr>
          <a:xfrm>
            <a:off x="2376600" y="1040500"/>
            <a:ext cx="3834900" cy="2817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Cercle des corrélations</a:t>
            </a:r>
            <a:endParaRPr sz="1500">
              <a:solidFill>
                <a:schemeClr val="dk1"/>
              </a:solidFill>
              <a:latin typeface="Lexend"/>
              <a:ea typeface="Lexend"/>
              <a:cs typeface="Lexend"/>
              <a:sym typeface="Lexend"/>
            </a:endParaRPr>
          </a:p>
        </p:txBody>
      </p:sp>
      <p:pic>
        <p:nvPicPr>
          <p:cNvPr id="315" name="Google Shape;315;p29"/>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16" name="Google Shape;316;p29"/>
          <p:cNvPicPr preferRelativeResize="0"/>
          <p:nvPr/>
        </p:nvPicPr>
        <p:blipFill>
          <a:blip r:embed="rId4">
            <a:alphaModFix/>
          </a:blip>
          <a:stretch>
            <a:fillRect/>
          </a:stretch>
        </p:blipFill>
        <p:spPr>
          <a:xfrm>
            <a:off x="3721075" y="209450"/>
            <a:ext cx="1288175" cy="221400"/>
          </a:xfrm>
          <a:prstGeom prst="rect">
            <a:avLst/>
          </a:prstGeom>
          <a:noFill/>
          <a:ln>
            <a:noFill/>
          </a:ln>
        </p:spPr>
      </p:pic>
      <p:pic>
        <p:nvPicPr>
          <p:cNvPr id="317" name="Google Shape;317;p29"/>
          <p:cNvPicPr preferRelativeResize="0"/>
          <p:nvPr/>
        </p:nvPicPr>
        <p:blipFill>
          <a:blip r:embed="rId5">
            <a:alphaModFix/>
          </a:blip>
          <a:stretch>
            <a:fillRect/>
          </a:stretch>
        </p:blipFill>
        <p:spPr>
          <a:xfrm>
            <a:off x="152400" y="1597850"/>
            <a:ext cx="3462700" cy="3393250"/>
          </a:xfrm>
          <a:prstGeom prst="rect">
            <a:avLst/>
          </a:prstGeom>
          <a:noFill/>
          <a:ln>
            <a:noFill/>
          </a:ln>
        </p:spPr>
      </p:pic>
      <p:pic>
        <p:nvPicPr>
          <p:cNvPr id="318" name="Google Shape;318;p29"/>
          <p:cNvPicPr preferRelativeResize="0"/>
          <p:nvPr/>
        </p:nvPicPr>
        <p:blipFill>
          <a:blip r:embed="rId6">
            <a:alphaModFix/>
          </a:blip>
          <a:stretch>
            <a:fillRect/>
          </a:stretch>
        </p:blipFill>
        <p:spPr>
          <a:xfrm>
            <a:off x="4014687" y="1597849"/>
            <a:ext cx="1925471" cy="3462100"/>
          </a:xfrm>
          <a:prstGeom prst="rect">
            <a:avLst/>
          </a:prstGeom>
          <a:noFill/>
          <a:ln>
            <a:noFill/>
          </a:ln>
        </p:spPr>
      </p:pic>
      <p:sp>
        <p:nvSpPr>
          <p:cNvPr id="319" name="Google Shape;319;p29"/>
          <p:cNvSpPr txBox="1"/>
          <p:nvPr/>
        </p:nvSpPr>
        <p:spPr>
          <a:xfrm>
            <a:off x="6339713" y="1679225"/>
            <a:ext cx="1741500" cy="13083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fr" sz="1000">
                <a:solidFill>
                  <a:srgbClr val="073763"/>
                </a:solidFill>
                <a:latin typeface="Lexend"/>
                <a:ea typeface="Lexend"/>
                <a:cs typeface="Lexend"/>
                <a:sym typeface="Lexend"/>
              </a:rPr>
              <a:t>FACTEUR  (F1) </a:t>
            </a:r>
            <a:endParaRPr b="1" sz="1000">
              <a:solidFill>
                <a:srgbClr val="073763"/>
              </a:solidFill>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t/>
            </a:r>
            <a:endParaRPr sz="900">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fr" sz="900">
                <a:latin typeface="Lexend"/>
                <a:ea typeface="Lexend"/>
                <a:cs typeface="Lexend"/>
                <a:sym typeface="Lexend"/>
              </a:rPr>
              <a:t>    </a:t>
            </a:r>
            <a:r>
              <a:rPr lang="fr" sz="900">
                <a:latin typeface="Lexend"/>
                <a:ea typeface="Lexend"/>
                <a:cs typeface="Lexend"/>
                <a:sym typeface="Lexend"/>
              </a:rPr>
              <a:t>Length</a:t>
            </a:r>
            <a:endParaRPr sz="900">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fr" sz="900">
                <a:latin typeface="Lexend"/>
                <a:ea typeface="Lexend"/>
                <a:cs typeface="Lexend"/>
                <a:sym typeface="Lexend"/>
              </a:rPr>
              <a:t>     </a:t>
            </a:r>
            <a:r>
              <a:rPr lang="fr" sz="900">
                <a:latin typeface="Lexend"/>
                <a:ea typeface="Lexend"/>
                <a:cs typeface="Lexend"/>
                <a:sym typeface="Lexend"/>
              </a:rPr>
              <a:t>Height_left  </a:t>
            </a:r>
            <a:endParaRPr sz="900">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fr" sz="900">
                <a:latin typeface="Lexend"/>
                <a:ea typeface="Lexend"/>
                <a:cs typeface="Lexend"/>
                <a:sym typeface="Lexend"/>
              </a:rPr>
              <a:t> </a:t>
            </a:r>
            <a:r>
              <a:rPr lang="fr" sz="900">
                <a:latin typeface="Lexend"/>
                <a:ea typeface="Lexend"/>
                <a:cs typeface="Lexend"/>
                <a:sym typeface="Lexend"/>
              </a:rPr>
              <a:t>   </a:t>
            </a:r>
            <a:r>
              <a:rPr lang="fr" sz="900">
                <a:latin typeface="Lexend"/>
                <a:ea typeface="Lexend"/>
                <a:cs typeface="Lexend"/>
                <a:sym typeface="Lexend"/>
              </a:rPr>
              <a:t>Height_right</a:t>
            </a:r>
            <a:endParaRPr sz="900">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fr" sz="900">
                <a:latin typeface="Lexend"/>
                <a:ea typeface="Lexend"/>
                <a:cs typeface="Lexend"/>
                <a:sym typeface="Lexend"/>
              </a:rPr>
              <a:t>    Margin_up   </a:t>
            </a:r>
            <a:endParaRPr sz="900">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fr" sz="900">
                <a:latin typeface="Lexend"/>
                <a:ea typeface="Lexend"/>
                <a:cs typeface="Lexend"/>
                <a:sym typeface="Lexend"/>
              </a:rPr>
              <a:t>     Margin_low</a:t>
            </a:r>
            <a:endParaRPr sz="900">
              <a:latin typeface="Lexend"/>
              <a:ea typeface="Lexend"/>
              <a:cs typeface="Lexend"/>
              <a:sym typeface="Lexend"/>
            </a:endParaRPr>
          </a:p>
          <a:p>
            <a:pPr indent="0" lvl="0" marL="0" rtl="0" algn="ctr">
              <a:spcBef>
                <a:spcPts val="0"/>
              </a:spcBef>
              <a:spcAft>
                <a:spcPts val="0"/>
              </a:spcAft>
              <a:buNone/>
            </a:pPr>
            <a:r>
              <a:t/>
            </a:r>
            <a:endParaRPr sz="900">
              <a:latin typeface="Lexend"/>
              <a:ea typeface="Lexend"/>
              <a:cs typeface="Lexend"/>
              <a:sym typeface="Lexend"/>
            </a:endParaRPr>
          </a:p>
        </p:txBody>
      </p:sp>
      <p:sp>
        <p:nvSpPr>
          <p:cNvPr id="320" name="Google Shape;320;p29"/>
          <p:cNvSpPr txBox="1"/>
          <p:nvPr/>
        </p:nvSpPr>
        <p:spPr>
          <a:xfrm>
            <a:off x="6339713" y="3405350"/>
            <a:ext cx="1741500" cy="7542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rgbClr val="073763"/>
                </a:solidFill>
                <a:latin typeface="Lexend"/>
                <a:ea typeface="Lexend"/>
                <a:cs typeface="Lexend"/>
                <a:sym typeface="Lexend"/>
              </a:rPr>
              <a:t>FACTEUR  (F2) </a:t>
            </a:r>
            <a:endParaRPr b="1" sz="1000">
              <a:solidFill>
                <a:srgbClr val="073763"/>
              </a:solidFill>
              <a:latin typeface="Lexend"/>
              <a:ea typeface="Lexend"/>
              <a:cs typeface="Lexend"/>
              <a:sym typeface="Lexend"/>
            </a:endParaRPr>
          </a:p>
          <a:p>
            <a:pPr indent="0" lvl="0" marL="0" rtl="0" algn="ctr">
              <a:spcBef>
                <a:spcPts val="0"/>
              </a:spcBef>
              <a:spcAft>
                <a:spcPts val="0"/>
              </a:spcAft>
              <a:buNone/>
            </a:pPr>
            <a:r>
              <a:t/>
            </a:r>
            <a:endParaRPr sz="900">
              <a:latin typeface="Lexend"/>
              <a:ea typeface="Lexend"/>
              <a:cs typeface="Lexend"/>
              <a:sym typeface="Lexend"/>
            </a:endParaRPr>
          </a:p>
          <a:p>
            <a:pPr indent="0" lvl="0" marL="0" rtl="0" algn="ctr">
              <a:spcBef>
                <a:spcPts val="0"/>
              </a:spcBef>
              <a:spcAft>
                <a:spcPts val="0"/>
              </a:spcAft>
              <a:buNone/>
            </a:pPr>
            <a:r>
              <a:rPr lang="fr" sz="900">
                <a:latin typeface="Lexend"/>
                <a:ea typeface="Lexend"/>
                <a:cs typeface="Lexend"/>
                <a:sym typeface="Lexend"/>
              </a:rPr>
              <a:t> </a:t>
            </a:r>
            <a:r>
              <a:rPr lang="fr" sz="900">
                <a:latin typeface="Lexend"/>
                <a:ea typeface="Lexend"/>
                <a:cs typeface="Lexend"/>
                <a:sym typeface="Lexend"/>
              </a:rPr>
              <a:t>Diagonal</a:t>
            </a:r>
            <a:endParaRPr sz="900">
              <a:latin typeface="Lexend"/>
              <a:ea typeface="Lexend"/>
              <a:cs typeface="Lexend"/>
              <a:sym typeface="Lexend"/>
            </a:endParaRPr>
          </a:p>
          <a:p>
            <a:pPr indent="0" lvl="0" marL="0" rtl="0" algn="ctr">
              <a:spcBef>
                <a:spcPts val="0"/>
              </a:spcBef>
              <a:spcAft>
                <a:spcPts val="0"/>
              </a:spcAft>
              <a:buNone/>
            </a:pPr>
            <a:r>
              <a:t/>
            </a:r>
            <a:endParaRPr sz="900">
              <a:latin typeface="Lexend"/>
              <a:ea typeface="Lexend"/>
              <a:cs typeface="Lexend"/>
              <a:sym typeface="Lexend"/>
            </a:endParaRPr>
          </a:p>
        </p:txBody>
      </p:sp>
      <p:sp>
        <p:nvSpPr>
          <p:cNvPr id="321" name="Google Shape;321;p29"/>
          <p:cNvSpPr txBox="1"/>
          <p:nvPr/>
        </p:nvSpPr>
        <p:spPr>
          <a:xfrm>
            <a:off x="2029363" y="1263225"/>
            <a:ext cx="4671600" cy="28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fr" sz="700">
                <a:solidFill>
                  <a:srgbClr val="0B5394"/>
                </a:solidFill>
                <a:highlight>
                  <a:schemeClr val="lt1"/>
                </a:highlight>
                <a:latin typeface="Lexend"/>
                <a:ea typeface="Lexend"/>
                <a:cs typeface="Lexend"/>
                <a:sym typeface="Lexend"/>
              </a:rPr>
              <a:t>Projection des variables initiales sur un plan à deux dimensions constitué par les deux premiers facteurs</a:t>
            </a:r>
            <a:endParaRPr sz="700">
              <a:solidFill>
                <a:srgbClr val="0B5394"/>
              </a:solidFill>
              <a:highlight>
                <a:schemeClr val="lt1"/>
              </a:highlight>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27" name="Google Shape;327;p30"/>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ANALYSE DES COMPOSANTES PRINCIPALES (ACP)</a:t>
            </a:r>
            <a:endParaRPr b="1" sz="1700">
              <a:latin typeface="Lexend"/>
              <a:ea typeface="Lexend"/>
              <a:cs typeface="Lexend"/>
              <a:sym typeface="Lexend"/>
            </a:endParaRPr>
          </a:p>
        </p:txBody>
      </p:sp>
      <p:sp>
        <p:nvSpPr>
          <p:cNvPr id="328" name="Google Shape;328;p30"/>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Projection des individus</a:t>
            </a:r>
            <a:endParaRPr sz="1500">
              <a:solidFill>
                <a:schemeClr val="dk1"/>
              </a:solidFill>
              <a:latin typeface="Lexend"/>
              <a:ea typeface="Lexend"/>
              <a:cs typeface="Lexend"/>
              <a:sym typeface="Lexend"/>
            </a:endParaRPr>
          </a:p>
        </p:txBody>
      </p:sp>
      <p:pic>
        <p:nvPicPr>
          <p:cNvPr id="329" name="Google Shape;329;p30"/>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30" name="Google Shape;330;p30"/>
          <p:cNvPicPr preferRelativeResize="0"/>
          <p:nvPr/>
        </p:nvPicPr>
        <p:blipFill>
          <a:blip r:embed="rId4">
            <a:alphaModFix/>
          </a:blip>
          <a:stretch>
            <a:fillRect/>
          </a:stretch>
        </p:blipFill>
        <p:spPr>
          <a:xfrm>
            <a:off x="3721075" y="209450"/>
            <a:ext cx="1288175" cy="221400"/>
          </a:xfrm>
          <a:prstGeom prst="rect">
            <a:avLst/>
          </a:prstGeom>
          <a:noFill/>
          <a:ln>
            <a:noFill/>
          </a:ln>
        </p:spPr>
      </p:pic>
      <p:pic>
        <p:nvPicPr>
          <p:cNvPr id="331" name="Google Shape;331;p30"/>
          <p:cNvPicPr preferRelativeResize="0"/>
          <p:nvPr/>
        </p:nvPicPr>
        <p:blipFill>
          <a:blip r:embed="rId5">
            <a:alphaModFix/>
          </a:blip>
          <a:stretch>
            <a:fillRect/>
          </a:stretch>
        </p:blipFill>
        <p:spPr>
          <a:xfrm>
            <a:off x="152400" y="1750238"/>
            <a:ext cx="6077834" cy="3240863"/>
          </a:xfrm>
          <a:prstGeom prst="rect">
            <a:avLst/>
          </a:prstGeom>
          <a:noFill/>
          <a:ln>
            <a:noFill/>
          </a:ln>
        </p:spPr>
      </p:pic>
      <p:cxnSp>
        <p:nvCxnSpPr>
          <p:cNvPr id="332" name="Google Shape;332;p30"/>
          <p:cNvCxnSpPr/>
          <p:nvPr/>
        </p:nvCxnSpPr>
        <p:spPr>
          <a:xfrm flipH="1">
            <a:off x="3260125" y="1982850"/>
            <a:ext cx="23700" cy="2762400"/>
          </a:xfrm>
          <a:prstGeom prst="straightConnector1">
            <a:avLst/>
          </a:prstGeom>
          <a:noFill/>
          <a:ln cap="flat" cmpd="sng" w="9525">
            <a:solidFill>
              <a:srgbClr val="CC0000"/>
            </a:solidFill>
            <a:prstDash val="dash"/>
            <a:round/>
            <a:headEnd len="med" w="med" type="none"/>
            <a:tailEnd len="med" w="med" type="none"/>
          </a:ln>
        </p:spPr>
      </p:cxnSp>
      <p:sp>
        <p:nvSpPr>
          <p:cNvPr id="333" name="Google Shape;333;p30"/>
          <p:cNvSpPr txBox="1"/>
          <p:nvPr/>
        </p:nvSpPr>
        <p:spPr>
          <a:xfrm>
            <a:off x="6230225" y="2482638"/>
            <a:ext cx="2863800" cy="4926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073763"/>
                </a:solidFill>
                <a:latin typeface="Lexend"/>
                <a:ea typeface="Lexend"/>
                <a:cs typeface="Lexend"/>
                <a:sym typeface="Lexend"/>
              </a:rPr>
              <a:t>2 </a:t>
            </a:r>
            <a:r>
              <a:rPr lang="fr" sz="900">
                <a:latin typeface="Lexend"/>
                <a:ea typeface="Lexend"/>
                <a:cs typeface="Lexend"/>
                <a:sym typeface="Lexend"/>
              </a:rPr>
              <a:t>Classes bien distinctes avec des billets mal classés de part et d’autre</a:t>
            </a:r>
            <a:endParaRPr sz="900">
              <a:solidFill>
                <a:srgbClr val="073763"/>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ppt_w</p:attrName>
                                        </p:attrNameLst>
                                      </p:cBhvr>
                                      <p:tavLst>
                                        <p:tav fmla="" tm="0">
                                          <p:val>
                                            <p:strVal val="0"/>
                                          </p:val>
                                        </p:tav>
                                        <p:tav fmla="" tm="100000">
                                          <p:val>
                                            <p:strVal val="#ppt_w"/>
                                          </p:val>
                                        </p:tav>
                                      </p:tavLst>
                                    </p:anim>
                                    <p:anim calcmode="lin" valueType="num">
                                      <p:cBhvr additive="base">
                                        <p:cTn dur="1000"/>
                                        <p:tgtEl>
                                          <p:spTgt spid="3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39" name="Google Shape;339;p31"/>
          <p:cNvSpPr txBox="1"/>
          <p:nvPr/>
        </p:nvSpPr>
        <p:spPr>
          <a:xfrm>
            <a:off x="895650" y="4914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K-MEANS</a:t>
            </a:r>
            <a:endParaRPr b="1" sz="1700">
              <a:latin typeface="Lexend"/>
              <a:ea typeface="Lexend"/>
              <a:cs typeface="Lexend"/>
              <a:sym typeface="Lexend"/>
            </a:endParaRPr>
          </a:p>
        </p:txBody>
      </p:sp>
      <p:sp>
        <p:nvSpPr>
          <p:cNvPr id="340" name="Google Shape;340;p31"/>
          <p:cNvSpPr txBox="1"/>
          <p:nvPr/>
        </p:nvSpPr>
        <p:spPr>
          <a:xfrm>
            <a:off x="2376612" y="945750"/>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K-MEANS - Nombre de clusters et Projection</a:t>
            </a:r>
            <a:endParaRPr sz="1000">
              <a:solidFill>
                <a:schemeClr val="dk1"/>
              </a:solidFill>
              <a:highlight>
                <a:schemeClr val="lt1"/>
              </a:highlight>
              <a:latin typeface="Lexend"/>
              <a:ea typeface="Lexend"/>
              <a:cs typeface="Lexend"/>
              <a:sym typeface="Lexend"/>
            </a:endParaRPr>
          </a:p>
        </p:txBody>
      </p:sp>
      <p:pic>
        <p:nvPicPr>
          <p:cNvPr id="341" name="Google Shape;341;p31"/>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42" name="Google Shape;342;p31"/>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343" name="Google Shape;343;p31"/>
          <p:cNvSpPr txBox="1"/>
          <p:nvPr/>
        </p:nvSpPr>
        <p:spPr>
          <a:xfrm>
            <a:off x="644375" y="4202350"/>
            <a:ext cx="2863800" cy="4926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rgbClr val="073763"/>
                </a:solidFill>
                <a:latin typeface="Lexend"/>
                <a:ea typeface="Lexend"/>
                <a:cs typeface="Lexend"/>
                <a:sym typeface="Lexend"/>
              </a:rPr>
              <a:t>K-means a regroupé</a:t>
            </a:r>
            <a:r>
              <a:rPr lang="fr" sz="1100">
                <a:solidFill>
                  <a:srgbClr val="073763"/>
                </a:solidFill>
                <a:latin typeface="Lexend"/>
                <a:ea typeface="Lexend"/>
                <a:cs typeface="Lexend"/>
                <a:sym typeface="Lexend"/>
              </a:rPr>
              <a:t> </a:t>
            </a:r>
            <a:r>
              <a:rPr lang="fr" sz="1100">
                <a:solidFill>
                  <a:srgbClr val="073763"/>
                </a:solidFill>
                <a:latin typeface="Lexend"/>
                <a:ea typeface="Lexend"/>
                <a:cs typeface="Lexend"/>
                <a:sym typeface="Lexend"/>
              </a:rPr>
              <a:t>2 </a:t>
            </a:r>
            <a:r>
              <a:rPr lang="fr" sz="900">
                <a:latin typeface="Lexend"/>
                <a:ea typeface="Lexend"/>
                <a:cs typeface="Lexend"/>
                <a:sym typeface="Lexend"/>
              </a:rPr>
              <a:t>Clusters avec les même similitudes</a:t>
            </a:r>
            <a:endParaRPr sz="900">
              <a:latin typeface="Lexend"/>
              <a:ea typeface="Lexend"/>
              <a:cs typeface="Lexend"/>
              <a:sym typeface="Lexend"/>
            </a:endParaRPr>
          </a:p>
        </p:txBody>
      </p:sp>
      <p:pic>
        <p:nvPicPr>
          <p:cNvPr id="344" name="Google Shape;344;p31"/>
          <p:cNvPicPr preferRelativeResize="0"/>
          <p:nvPr/>
        </p:nvPicPr>
        <p:blipFill>
          <a:blip r:embed="rId5">
            <a:alphaModFix/>
          </a:blip>
          <a:stretch>
            <a:fillRect/>
          </a:stretch>
        </p:blipFill>
        <p:spPr>
          <a:xfrm>
            <a:off x="0" y="1773025"/>
            <a:ext cx="3721075" cy="2302575"/>
          </a:xfrm>
          <a:prstGeom prst="rect">
            <a:avLst/>
          </a:prstGeom>
          <a:noFill/>
          <a:ln>
            <a:noFill/>
          </a:ln>
        </p:spPr>
      </p:pic>
      <p:cxnSp>
        <p:nvCxnSpPr>
          <p:cNvPr id="345" name="Google Shape;345;p31"/>
          <p:cNvCxnSpPr/>
          <p:nvPr/>
        </p:nvCxnSpPr>
        <p:spPr>
          <a:xfrm>
            <a:off x="900825" y="1971050"/>
            <a:ext cx="47100" cy="2104500"/>
          </a:xfrm>
          <a:prstGeom prst="straightConnector1">
            <a:avLst/>
          </a:prstGeom>
          <a:noFill/>
          <a:ln cap="flat" cmpd="sng" w="9525">
            <a:solidFill>
              <a:srgbClr val="CC0000"/>
            </a:solidFill>
            <a:prstDash val="dash"/>
            <a:round/>
            <a:headEnd len="med" w="med" type="none"/>
            <a:tailEnd len="med" w="med" type="none"/>
          </a:ln>
        </p:spPr>
      </p:cxnSp>
      <p:sp>
        <p:nvSpPr>
          <p:cNvPr id="346" name="Google Shape;346;p31"/>
          <p:cNvSpPr txBox="1"/>
          <p:nvPr/>
        </p:nvSpPr>
        <p:spPr>
          <a:xfrm>
            <a:off x="1350538" y="2430225"/>
            <a:ext cx="220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fr" sz="900">
                <a:solidFill>
                  <a:srgbClr val="0B5394"/>
                </a:solidFill>
                <a:latin typeface="Lexend"/>
                <a:ea typeface="Lexend"/>
                <a:cs typeface="Lexend"/>
                <a:sym typeface="Lexend"/>
              </a:rPr>
              <a:t>Le point d’inflexion de la courbe  se trouve au niveau de 2</a:t>
            </a:r>
            <a:endParaRPr>
              <a:solidFill>
                <a:srgbClr val="0B5394"/>
              </a:solidFill>
            </a:endParaRPr>
          </a:p>
        </p:txBody>
      </p:sp>
      <p:cxnSp>
        <p:nvCxnSpPr>
          <p:cNvPr id="347" name="Google Shape;347;p31"/>
          <p:cNvCxnSpPr>
            <a:stCxn id="346" idx="1"/>
          </p:cNvCxnSpPr>
          <p:nvPr/>
        </p:nvCxnSpPr>
        <p:spPr>
          <a:xfrm flipH="1">
            <a:off x="971638" y="2661075"/>
            <a:ext cx="378900" cy="289200"/>
          </a:xfrm>
          <a:prstGeom prst="straightConnector1">
            <a:avLst/>
          </a:prstGeom>
          <a:noFill/>
          <a:ln cap="flat" cmpd="sng" w="19050">
            <a:solidFill>
              <a:schemeClr val="dk2"/>
            </a:solidFill>
            <a:prstDash val="solid"/>
            <a:round/>
            <a:headEnd len="med" w="med" type="none"/>
            <a:tailEnd len="med" w="med" type="triangle"/>
          </a:ln>
        </p:spPr>
      </p:cxnSp>
      <p:sp>
        <p:nvSpPr>
          <p:cNvPr id="348" name="Google Shape;348;p31"/>
          <p:cNvSpPr txBox="1"/>
          <p:nvPr/>
        </p:nvSpPr>
        <p:spPr>
          <a:xfrm>
            <a:off x="5160675" y="4235575"/>
            <a:ext cx="2543700" cy="8004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073763"/>
                </a:solidFill>
                <a:latin typeface="Lexend"/>
                <a:ea typeface="Lexend"/>
                <a:cs typeface="Lexend"/>
                <a:sym typeface="Lexend"/>
              </a:rPr>
              <a:t>2 </a:t>
            </a:r>
            <a:r>
              <a:rPr lang="fr" sz="900">
                <a:latin typeface="Lexend"/>
                <a:ea typeface="Lexend"/>
                <a:cs typeface="Lexend"/>
                <a:sym typeface="Lexend"/>
              </a:rPr>
              <a:t>Clusters</a:t>
            </a:r>
            <a:endParaRPr sz="900">
              <a:latin typeface="Lexend"/>
              <a:ea typeface="Lexend"/>
              <a:cs typeface="Lexend"/>
              <a:sym typeface="Lexend"/>
            </a:endParaRPr>
          </a:p>
          <a:p>
            <a:pPr indent="0" lvl="0" marL="0" rtl="0" algn="ctr">
              <a:spcBef>
                <a:spcPts val="0"/>
              </a:spcBef>
              <a:spcAft>
                <a:spcPts val="0"/>
              </a:spcAft>
              <a:buNone/>
            </a:pPr>
            <a:r>
              <a:t/>
            </a:r>
            <a:endParaRPr sz="900">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fr" sz="1000">
                <a:solidFill>
                  <a:srgbClr val="073763"/>
                </a:solidFill>
                <a:latin typeface="Lexend"/>
                <a:ea typeface="Lexend"/>
                <a:cs typeface="Lexend"/>
                <a:sym typeface="Lexend"/>
              </a:rPr>
              <a:t>Faux billets = Cluster 0</a:t>
            </a:r>
            <a:endParaRPr sz="900">
              <a:latin typeface="Lexend"/>
              <a:ea typeface="Lexend"/>
              <a:cs typeface="Lexend"/>
              <a:sym typeface="Lexend"/>
            </a:endParaRPr>
          </a:p>
          <a:p>
            <a:pPr indent="0" lvl="0" marL="0" rtl="0" algn="ctr">
              <a:spcBef>
                <a:spcPts val="0"/>
              </a:spcBef>
              <a:spcAft>
                <a:spcPts val="0"/>
              </a:spcAft>
              <a:buNone/>
            </a:pPr>
            <a:r>
              <a:rPr lang="fr" sz="1000">
                <a:solidFill>
                  <a:srgbClr val="073763"/>
                </a:solidFill>
                <a:latin typeface="Lexend"/>
                <a:ea typeface="Lexend"/>
                <a:cs typeface="Lexend"/>
                <a:sym typeface="Lexend"/>
              </a:rPr>
              <a:t>Vrais billets = Cluster 1 </a:t>
            </a:r>
            <a:endParaRPr sz="1000">
              <a:solidFill>
                <a:srgbClr val="073763"/>
              </a:solidFill>
              <a:latin typeface="Lexend"/>
              <a:ea typeface="Lexend"/>
              <a:cs typeface="Lexend"/>
              <a:sym typeface="Lexend"/>
            </a:endParaRPr>
          </a:p>
        </p:txBody>
      </p:sp>
      <p:pic>
        <p:nvPicPr>
          <p:cNvPr id="349" name="Google Shape;349;p31"/>
          <p:cNvPicPr preferRelativeResize="0"/>
          <p:nvPr/>
        </p:nvPicPr>
        <p:blipFill>
          <a:blip r:embed="rId6">
            <a:alphaModFix/>
          </a:blip>
          <a:stretch>
            <a:fillRect/>
          </a:stretch>
        </p:blipFill>
        <p:spPr>
          <a:xfrm>
            <a:off x="4709071" y="1607913"/>
            <a:ext cx="3446924" cy="2592849"/>
          </a:xfrm>
          <a:prstGeom prst="rect">
            <a:avLst/>
          </a:prstGeom>
          <a:noFill/>
          <a:ln>
            <a:noFill/>
          </a:ln>
        </p:spPr>
      </p:pic>
      <p:sp>
        <p:nvSpPr>
          <p:cNvPr id="350" name="Google Shape;350;p31"/>
          <p:cNvSpPr txBox="1"/>
          <p:nvPr/>
        </p:nvSpPr>
        <p:spPr>
          <a:xfrm>
            <a:off x="706200" y="1238775"/>
            <a:ext cx="7175700" cy="37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lang="fr" sz="700">
                <a:solidFill>
                  <a:srgbClr val="0B5394"/>
                </a:solidFill>
                <a:highlight>
                  <a:schemeClr val="lt1"/>
                </a:highlight>
                <a:latin typeface="Lexend"/>
                <a:ea typeface="Lexend"/>
                <a:cs typeface="Lexend"/>
                <a:sym typeface="Lexend"/>
              </a:rPr>
              <a:t>C'est l'un des algorithmes de clustering les plus répandus. Il permet d'analyser un jeu de données caractérisées par un ensemble de descripteurs, afin de regrouper les données “similaires” en groupes (ou clusters).</a:t>
            </a:r>
            <a:endParaRPr>
              <a:solidFill>
                <a:srgbClr val="0B5394"/>
              </a:solidFill>
            </a:endParaRPr>
          </a:p>
        </p:txBody>
      </p:sp>
      <p:sp>
        <p:nvSpPr>
          <p:cNvPr id="351" name="Google Shape;351;p31"/>
          <p:cNvSpPr/>
          <p:nvPr/>
        </p:nvSpPr>
        <p:spPr>
          <a:xfrm>
            <a:off x="5160675" y="2331125"/>
            <a:ext cx="1200000" cy="1208700"/>
          </a:xfrm>
          <a:prstGeom prst="ellipse">
            <a:avLst/>
          </a:prstGeom>
          <a:no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6427525" y="1915700"/>
            <a:ext cx="1514700" cy="19788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1000"/>
                                        <p:tgtEl>
                                          <p:spTgt spid="343"/>
                                        </p:tgtEl>
                                        <p:attrNameLst>
                                          <p:attrName>ppt_w</p:attrName>
                                        </p:attrNameLst>
                                      </p:cBhvr>
                                      <p:tavLst>
                                        <p:tav fmla="" tm="0">
                                          <p:val>
                                            <p:strVal val="0"/>
                                          </p:val>
                                        </p:tav>
                                        <p:tav fmla="" tm="100000">
                                          <p:val>
                                            <p:strVal val="#ppt_w"/>
                                          </p:val>
                                        </p:tav>
                                      </p:tavLst>
                                    </p:anim>
                                    <p:anim calcmode="lin" valueType="num">
                                      <p:cBhvr additive="base">
                                        <p:cTn dur="1000"/>
                                        <p:tgtEl>
                                          <p:spTgt spid="34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0"/>
                                        <p:tgtEl>
                                          <p:spTgt spid="348"/>
                                        </p:tgtEl>
                                        <p:attrNameLst>
                                          <p:attrName>ppt_w</p:attrName>
                                        </p:attrNameLst>
                                      </p:cBhvr>
                                      <p:tavLst>
                                        <p:tav fmla="" tm="0">
                                          <p:val>
                                            <p:strVal val="0"/>
                                          </p:val>
                                        </p:tav>
                                        <p:tav fmla="" tm="100000">
                                          <p:val>
                                            <p:strVal val="#ppt_w"/>
                                          </p:val>
                                        </p:tav>
                                      </p:tavLst>
                                    </p:anim>
                                    <p:anim calcmode="lin" valueType="num">
                                      <p:cBhvr additive="base">
                                        <p:cTn dur="1000"/>
                                        <p:tgtEl>
                                          <p:spTgt spid="34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67" name="Google Shape;67;p14"/>
          <p:cNvSpPr txBox="1"/>
          <p:nvPr/>
        </p:nvSpPr>
        <p:spPr>
          <a:xfrm>
            <a:off x="4700000" y="2261875"/>
            <a:ext cx="3403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rgbClr val="271A38"/>
                </a:solidFill>
                <a:highlight>
                  <a:srgbClr val="FFFFFF"/>
                </a:highlight>
                <a:latin typeface="Lexend"/>
                <a:ea typeface="Lexend"/>
                <a:cs typeface="Lexend"/>
                <a:sym typeface="Lexend"/>
              </a:rPr>
              <a:t>I</a:t>
            </a:r>
            <a:r>
              <a:rPr lang="fr" sz="1200">
                <a:solidFill>
                  <a:srgbClr val="271A38"/>
                </a:solidFill>
                <a:highlight>
                  <a:srgbClr val="FFFFFF"/>
                </a:highlight>
              </a:rPr>
              <a:t>nstitution qui a pour objectif de mettre en place des méthodes d’identification des contrefaçons des billets en euros.</a:t>
            </a:r>
            <a:endParaRPr sz="1300">
              <a:latin typeface="Lexend"/>
              <a:ea typeface="Lexend"/>
              <a:cs typeface="Lexend"/>
              <a:sym typeface="Lexend"/>
            </a:endParaRPr>
          </a:p>
        </p:txBody>
      </p:sp>
      <p:sp>
        <p:nvSpPr>
          <p:cNvPr id="68" name="Google Shape;68;p14"/>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PRÉSENTATION</a:t>
            </a:r>
            <a:endParaRPr b="1" sz="1700">
              <a:latin typeface="Lexend"/>
              <a:ea typeface="Lexend"/>
              <a:cs typeface="Lexend"/>
              <a:sym typeface="Lexend"/>
            </a:endParaRPr>
          </a:p>
        </p:txBody>
      </p:sp>
      <p:sp>
        <p:nvSpPr>
          <p:cNvPr id="69" name="Google Shape;69;p14"/>
          <p:cNvSpPr txBox="1"/>
          <p:nvPr/>
        </p:nvSpPr>
        <p:spPr>
          <a:xfrm>
            <a:off x="2376612" y="120158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Contexte du projet</a:t>
            </a:r>
            <a:endParaRPr sz="1600">
              <a:solidFill>
                <a:schemeClr val="dk1"/>
              </a:solidFill>
              <a:latin typeface="Lexend"/>
              <a:ea typeface="Lexend"/>
              <a:cs typeface="Lexend"/>
              <a:sym typeface="Lexend"/>
            </a:endParaRPr>
          </a:p>
        </p:txBody>
      </p:sp>
      <p:sp>
        <p:nvSpPr>
          <p:cNvPr id="70" name="Google Shape;70;p14"/>
          <p:cNvSpPr txBox="1"/>
          <p:nvPr/>
        </p:nvSpPr>
        <p:spPr>
          <a:xfrm>
            <a:off x="7172225" y="4200325"/>
            <a:ext cx="1971900" cy="393600"/>
          </a:xfrm>
          <a:prstGeom prst="rect">
            <a:avLst/>
          </a:prstGeom>
          <a:noFill/>
          <a:ln cap="flat" cmpd="sng" w="9525">
            <a:solidFill>
              <a:srgbClr val="1C458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850">
                <a:solidFill>
                  <a:srgbClr val="424242"/>
                </a:solidFill>
                <a:highlight>
                  <a:srgbClr val="FFFFFF"/>
                </a:highlight>
                <a:latin typeface="Lexend"/>
                <a:ea typeface="Lexend"/>
                <a:cs typeface="Lexend"/>
                <a:sym typeface="Lexend"/>
              </a:rPr>
              <a:t>Retrait de </a:t>
            </a:r>
            <a:r>
              <a:rPr b="1" lang="fr" sz="1050">
                <a:solidFill>
                  <a:srgbClr val="424242"/>
                </a:solidFill>
                <a:highlight>
                  <a:srgbClr val="FFFFFF"/>
                </a:highlight>
                <a:latin typeface="Lexend"/>
                <a:ea typeface="Lexend"/>
                <a:cs typeface="Lexend"/>
                <a:sym typeface="Lexend"/>
              </a:rPr>
              <a:t>376 000 Coupures</a:t>
            </a:r>
            <a:endParaRPr b="1" sz="1600"/>
          </a:p>
        </p:txBody>
      </p:sp>
      <p:cxnSp>
        <p:nvCxnSpPr>
          <p:cNvPr id="71" name="Google Shape;71;p14"/>
          <p:cNvCxnSpPr>
            <a:stCxn id="72" idx="3"/>
          </p:cNvCxnSpPr>
          <p:nvPr/>
        </p:nvCxnSpPr>
        <p:spPr>
          <a:xfrm>
            <a:off x="6233251" y="3986456"/>
            <a:ext cx="979500" cy="494700"/>
          </a:xfrm>
          <a:prstGeom prst="straightConnector1">
            <a:avLst/>
          </a:prstGeom>
          <a:noFill/>
          <a:ln cap="flat" cmpd="sng" w="28575">
            <a:solidFill>
              <a:schemeClr val="dk2"/>
            </a:solidFill>
            <a:prstDash val="solid"/>
            <a:round/>
            <a:headEnd len="med" w="med" type="none"/>
            <a:tailEnd len="med" w="med" type="triangle"/>
          </a:ln>
        </p:spPr>
      </p:cxnSp>
      <p:pic>
        <p:nvPicPr>
          <p:cNvPr id="73" name="Google Shape;73;p14"/>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74" name="Google Shape;74;p14"/>
          <p:cNvSpPr txBox="1"/>
          <p:nvPr/>
        </p:nvSpPr>
        <p:spPr>
          <a:xfrm>
            <a:off x="4700000" y="1876963"/>
            <a:ext cx="225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300">
                <a:solidFill>
                  <a:srgbClr val="1C4587"/>
                </a:solidFill>
                <a:highlight>
                  <a:schemeClr val="lt1"/>
                </a:highlight>
                <a:latin typeface="Lexend"/>
                <a:ea typeface="Lexend"/>
                <a:cs typeface="Lexend"/>
                <a:sym typeface="Lexend"/>
              </a:rPr>
              <a:t>ONCFM</a:t>
            </a:r>
            <a:r>
              <a:rPr lang="fr" sz="1300">
                <a:solidFill>
                  <a:srgbClr val="1C4587"/>
                </a:solidFill>
                <a:highlight>
                  <a:schemeClr val="lt1"/>
                </a:highlight>
                <a:latin typeface="Lexend"/>
                <a:ea typeface="Lexend"/>
                <a:cs typeface="Lexend"/>
                <a:sym typeface="Lexend"/>
              </a:rPr>
              <a:t> </a:t>
            </a:r>
            <a:endParaRPr sz="1600">
              <a:solidFill>
                <a:srgbClr val="1C4587"/>
              </a:solidFill>
            </a:endParaRPr>
          </a:p>
        </p:txBody>
      </p:sp>
      <p:pic>
        <p:nvPicPr>
          <p:cNvPr id="75" name="Google Shape;75;p14"/>
          <p:cNvPicPr preferRelativeResize="0"/>
          <p:nvPr/>
        </p:nvPicPr>
        <p:blipFill>
          <a:blip r:embed="rId4">
            <a:alphaModFix/>
          </a:blip>
          <a:stretch>
            <a:fillRect/>
          </a:stretch>
        </p:blipFill>
        <p:spPr>
          <a:xfrm>
            <a:off x="1101950" y="1677000"/>
            <a:ext cx="3403802" cy="3214477"/>
          </a:xfrm>
          <a:prstGeom prst="rect">
            <a:avLst/>
          </a:prstGeom>
          <a:noFill/>
          <a:ln>
            <a:noFill/>
          </a:ln>
        </p:spPr>
      </p:pic>
      <p:pic>
        <p:nvPicPr>
          <p:cNvPr id="72" name="Google Shape;72;p14"/>
          <p:cNvPicPr preferRelativeResize="0"/>
          <p:nvPr/>
        </p:nvPicPr>
        <p:blipFill>
          <a:blip r:embed="rId5">
            <a:alphaModFix/>
          </a:blip>
          <a:stretch>
            <a:fillRect/>
          </a:stretch>
        </p:blipFill>
        <p:spPr>
          <a:xfrm>
            <a:off x="5009250" y="3309684"/>
            <a:ext cx="1224001" cy="1353544"/>
          </a:xfrm>
          <a:prstGeom prst="rect">
            <a:avLst/>
          </a:prstGeom>
          <a:noFill/>
          <a:ln>
            <a:noFill/>
          </a:ln>
        </p:spPr>
      </p:pic>
      <p:sp>
        <p:nvSpPr>
          <p:cNvPr id="76" name="Google Shape;76;p14"/>
          <p:cNvSpPr txBox="1"/>
          <p:nvPr/>
        </p:nvSpPr>
        <p:spPr>
          <a:xfrm>
            <a:off x="7253250" y="3309663"/>
            <a:ext cx="1863300" cy="361800"/>
          </a:xfrm>
          <a:prstGeom prst="rect">
            <a:avLst/>
          </a:prstGeom>
          <a:noFill/>
          <a:ln cap="flat" cmpd="sng" w="9525">
            <a:solidFill>
              <a:srgbClr val="1C4587"/>
            </a:solidFill>
            <a:prstDash val="solid"/>
            <a:round/>
            <a:headEnd len="sm" w="sm" type="none"/>
            <a:tailEnd len="sm" w="sm" type="none"/>
          </a:ln>
        </p:spPr>
        <p:txBody>
          <a:bodyPr anchorCtr="0" anchor="b" bIns="91425" lIns="91425" spcFirstLastPara="1" rIns="91425" wrap="square" tIns="91425">
            <a:spAutoFit/>
          </a:bodyPr>
          <a:lstStyle/>
          <a:p>
            <a:pPr indent="0" lvl="0" marL="0" rtl="0" algn="ctr">
              <a:spcBef>
                <a:spcPts val="0"/>
              </a:spcBef>
              <a:spcAft>
                <a:spcPts val="0"/>
              </a:spcAft>
              <a:buNone/>
            </a:pPr>
            <a:r>
              <a:rPr lang="fr" sz="850">
                <a:solidFill>
                  <a:srgbClr val="424242"/>
                </a:solidFill>
                <a:highlight>
                  <a:srgbClr val="FFFFFF"/>
                </a:highlight>
                <a:latin typeface="Lexend"/>
                <a:ea typeface="Lexend"/>
                <a:cs typeface="Lexend"/>
                <a:sym typeface="Lexend"/>
              </a:rPr>
              <a:t>H</a:t>
            </a:r>
            <a:r>
              <a:rPr lang="fr" sz="850">
                <a:solidFill>
                  <a:srgbClr val="424242"/>
                </a:solidFill>
                <a:highlight>
                  <a:srgbClr val="FFFFFF"/>
                </a:highlight>
                <a:latin typeface="Lexend"/>
                <a:ea typeface="Lexend"/>
                <a:cs typeface="Lexend"/>
                <a:sym typeface="Lexend"/>
              </a:rPr>
              <a:t>ausse de </a:t>
            </a:r>
            <a:r>
              <a:rPr b="1" lang="fr" sz="1150">
                <a:solidFill>
                  <a:srgbClr val="424242"/>
                </a:solidFill>
                <a:highlight>
                  <a:srgbClr val="FFFFFF"/>
                </a:highlight>
                <a:latin typeface="Lexend"/>
                <a:ea typeface="Lexend"/>
                <a:cs typeface="Lexend"/>
                <a:sym typeface="Lexend"/>
              </a:rPr>
              <a:t>8 à 9%</a:t>
            </a:r>
            <a:r>
              <a:rPr lang="fr" sz="850">
                <a:solidFill>
                  <a:srgbClr val="424242"/>
                </a:solidFill>
                <a:highlight>
                  <a:srgbClr val="FFFFFF"/>
                </a:highlight>
                <a:latin typeface="Lexend"/>
                <a:ea typeface="Lexend"/>
                <a:cs typeface="Lexend"/>
                <a:sym typeface="Lexend"/>
              </a:rPr>
              <a:t> sur un an</a:t>
            </a:r>
            <a:endParaRPr/>
          </a:p>
        </p:txBody>
      </p:sp>
      <p:cxnSp>
        <p:nvCxnSpPr>
          <p:cNvPr id="77" name="Google Shape;77;p14"/>
          <p:cNvCxnSpPr/>
          <p:nvPr/>
        </p:nvCxnSpPr>
        <p:spPr>
          <a:xfrm flipH="1" rot="10800000">
            <a:off x="6233251" y="3408406"/>
            <a:ext cx="1020000" cy="492900"/>
          </a:xfrm>
          <a:prstGeom prst="straightConnector1">
            <a:avLst/>
          </a:prstGeom>
          <a:noFill/>
          <a:ln cap="flat" cmpd="sng" w="28575">
            <a:solidFill>
              <a:schemeClr val="dk2"/>
            </a:solidFill>
            <a:prstDash val="solid"/>
            <a:round/>
            <a:headEnd len="med" w="med" type="none"/>
            <a:tailEnd len="med" w="med" type="triangle"/>
          </a:ln>
        </p:spPr>
      </p:cxnSp>
      <p:pic>
        <p:nvPicPr>
          <p:cNvPr id="78" name="Google Shape;78;p14"/>
          <p:cNvPicPr preferRelativeResize="0"/>
          <p:nvPr/>
        </p:nvPicPr>
        <p:blipFill>
          <a:blip r:embed="rId6">
            <a:alphaModFix amt="20000"/>
          </a:blip>
          <a:stretch>
            <a:fillRect/>
          </a:stretch>
        </p:blipFill>
        <p:spPr>
          <a:xfrm>
            <a:off x="6761425" y="0"/>
            <a:ext cx="2382577" cy="1539251"/>
          </a:xfrm>
          <a:prstGeom prst="rect">
            <a:avLst/>
          </a:prstGeom>
          <a:noFill/>
          <a:ln>
            <a:noFill/>
          </a:ln>
        </p:spPr>
      </p:pic>
    </p:spTree>
  </p:cSld>
  <p:clrMapOvr>
    <a:masterClrMapping/>
  </p:clrMapOvr>
  <mc:AlternateContent>
    <mc:Choice Requires="p14">
      <p:transition spd="slow" p14:dur="12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58" name="Google Shape;358;p32"/>
          <p:cNvSpPr txBox="1"/>
          <p:nvPr/>
        </p:nvSpPr>
        <p:spPr>
          <a:xfrm>
            <a:off x="895650" y="572813"/>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K-MEANS</a:t>
            </a:r>
            <a:endParaRPr b="1" sz="1700">
              <a:latin typeface="Lexend"/>
              <a:ea typeface="Lexend"/>
              <a:cs typeface="Lexend"/>
              <a:sym typeface="Lexend"/>
            </a:endParaRPr>
          </a:p>
        </p:txBody>
      </p:sp>
      <p:sp>
        <p:nvSpPr>
          <p:cNvPr id="359" name="Google Shape;359;p32"/>
          <p:cNvSpPr txBox="1"/>
          <p:nvPr/>
        </p:nvSpPr>
        <p:spPr>
          <a:xfrm>
            <a:off x="2376612" y="103908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Matrice de confusion et métriques</a:t>
            </a:r>
            <a:endParaRPr sz="1500">
              <a:solidFill>
                <a:schemeClr val="dk1"/>
              </a:solidFill>
              <a:latin typeface="Lexend"/>
              <a:ea typeface="Lexend"/>
              <a:cs typeface="Lexend"/>
              <a:sym typeface="Lexend"/>
            </a:endParaRPr>
          </a:p>
        </p:txBody>
      </p:sp>
      <p:pic>
        <p:nvPicPr>
          <p:cNvPr id="360" name="Google Shape;360;p32"/>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61" name="Google Shape;361;p32"/>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362" name="Google Shape;362;p32"/>
          <p:cNvSpPr txBox="1"/>
          <p:nvPr/>
        </p:nvSpPr>
        <p:spPr>
          <a:xfrm>
            <a:off x="1585050" y="1263225"/>
            <a:ext cx="6107400" cy="28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fr" sz="700">
                <a:solidFill>
                  <a:srgbClr val="0B5394"/>
                </a:solidFill>
                <a:highlight>
                  <a:schemeClr val="lt1"/>
                </a:highlight>
                <a:latin typeface="Lexend"/>
                <a:ea typeface="Lexend"/>
                <a:cs typeface="Lexend"/>
                <a:sym typeface="Lexend"/>
              </a:rPr>
              <a:t>La matrice de confusion est en quelque sorte un résumé des résultats de prédiction pour un problème particulier de classification</a:t>
            </a:r>
            <a:endParaRPr sz="700">
              <a:solidFill>
                <a:srgbClr val="0B5394"/>
              </a:solidFill>
              <a:highlight>
                <a:schemeClr val="lt1"/>
              </a:highlight>
              <a:latin typeface="Lexend"/>
              <a:ea typeface="Lexend"/>
              <a:cs typeface="Lexend"/>
              <a:sym typeface="Lexend"/>
            </a:endParaRPr>
          </a:p>
        </p:txBody>
      </p:sp>
      <p:pic>
        <p:nvPicPr>
          <p:cNvPr id="363" name="Google Shape;363;p32"/>
          <p:cNvPicPr preferRelativeResize="0"/>
          <p:nvPr/>
        </p:nvPicPr>
        <p:blipFill>
          <a:blip r:embed="rId5">
            <a:alphaModFix/>
          </a:blip>
          <a:stretch>
            <a:fillRect/>
          </a:stretch>
        </p:blipFill>
        <p:spPr>
          <a:xfrm>
            <a:off x="152400" y="1697325"/>
            <a:ext cx="3031483" cy="3293774"/>
          </a:xfrm>
          <a:prstGeom prst="rect">
            <a:avLst/>
          </a:prstGeom>
          <a:noFill/>
          <a:ln>
            <a:noFill/>
          </a:ln>
        </p:spPr>
      </p:pic>
      <p:sp>
        <p:nvSpPr>
          <p:cNvPr id="364" name="Google Shape;364;p32"/>
          <p:cNvSpPr txBox="1"/>
          <p:nvPr/>
        </p:nvSpPr>
        <p:spPr>
          <a:xfrm>
            <a:off x="3183875" y="3174863"/>
            <a:ext cx="2543700" cy="3387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rgbClr val="073763"/>
                </a:solidFill>
                <a:latin typeface="Lexend"/>
                <a:ea typeface="Lexend"/>
                <a:cs typeface="Lexend"/>
                <a:sym typeface="Lexend"/>
              </a:rPr>
              <a:t>19 Faux billets parmi les vrais billets</a:t>
            </a:r>
            <a:endParaRPr sz="1000">
              <a:solidFill>
                <a:srgbClr val="073763"/>
              </a:solidFill>
              <a:latin typeface="Lexend"/>
              <a:ea typeface="Lexend"/>
              <a:cs typeface="Lexend"/>
              <a:sym typeface="Lexend"/>
            </a:endParaRPr>
          </a:p>
        </p:txBody>
      </p:sp>
      <p:sp>
        <p:nvSpPr>
          <p:cNvPr id="365" name="Google Shape;365;p32"/>
          <p:cNvSpPr txBox="1"/>
          <p:nvPr/>
        </p:nvSpPr>
        <p:spPr>
          <a:xfrm>
            <a:off x="3183875" y="2274263"/>
            <a:ext cx="2543700" cy="3387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rgbClr val="073763"/>
                </a:solidFill>
                <a:latin typeface="Lexend"/>
                <a:ea typeface="Lexend"/>
                <a:cs typeface="Lexend"/>
                <a:sym typeface="Lexend"/>
              </a:rPr>
              <a:t> 3 </a:t>
            </a:r>
            <a:r>
              <a:rPr lang="fr" sz="1000">
                <a:solidFill>
                  <a:srgbClr val="073763"/>
                </a:solidFill>
                <a:latin typeface="Lexend"/>
                <a:ea typeface="Lexend"/>
                <a:cs typeface="Lexend"/>
                <a:sym typeface="Lexend"/>
              </a:rPr>
              <a:t>Vrais billets</a:t>
            </a:r>
            <a:r>
              <a:rPr lang="fr" sz="1000">
                <a:solidFill>
                  <a:srgbClr val="073763"/>
                </a:solidFill>
                <a:latin typeface="Lexend"/>
                <a:ea typeface="Lexend"/>
                <a:cs typeface="Lexend"/>
                <a:sym typeface="Lexend"/>
              </a:rPr>
              <a:t> parmi les faux billets</a:t>
            </a:r>
            <a:endParaRPr sz="1000">
              <a:solidFill>
                <a:srgbClr val="073763"/>
              </a:solidFill>
              <a:latin typeface="Lexend"/>
              <a:ea typeface="Lexend"/>
              <a:cs typeface="Lexend"/>
              <a:sym typeface="Lexend"/>
            </a:endParaRPr>
          </a:p>
        </p:txBody>
      </p:sp>
      <p:sp>
        <p:nvSpPr>
          <p:cNvPr id="366" name="Google Shape;366;p32"/>
          <p:cNvSpPr/>
          <p:nvPr/>
        </p:nvSpPr>
        <p:spPr>
          <a:xfrm>
            <a:off x="1148550" y="3540050"/>
            <a:ext cx="3329420" cy="1553450"/>
          </a:xfrm>
          <a:custGeom>
            <a:rect b="b" l="l" r="r" t="t"/>
            <a:pathLst>
              <a:path extrusionOk="0" h="62138" w="130822">
                <a:moveTo>
                  <a:pt x="0" y="48604"/>
                </a:moveTo>
                <a:cubicBezTo>
                  <a:pt x="20134" y="50492"/>
                  <a:pt x="100117" y="68030"/>
                  <a:pt x="120801" y="59929"/>
                </a:cubicBezTo>
                <a:cubicBezTo>
                  <a:pt x="141485" y="51828"/>
                  <a:pt x="123554" y="9988"/>
                  <a:pt x="124104" y="0"/>
                </a:cubicBezTo>
              </a:path>
            </a:pathLst>
          </a:custGeom>
          <a:noFill/>
          <a:ln cap="flat" cmpd="sng" w="9525">
            <a:solidFill>
              <a:schemeClr val="dk2"/>
            </a:solidFill>
            <a:prstDash val="dash"/>
            <a:round/>
            <a:headEnd len="med" w="med" type="none"/>
            <a:tailEnd len="med" w="med" type="none"/>
          </a:ln>
        </p:spPr>
      </p:sp>
      <p:sp>
        <p:nvSpPr>
          <p:cNvPr id="367" name="Google Shape;367;p32"/>
          <p:cNvSpPr/>
          <p:nvPr/>
        </p:nvSpPr>
        <p:spPr>
          <a:xfrm>
            <a:off x="2375450" y="1576834"/>
            <a:ext cx="1970100" cy="665550"/>
          </a:xfrm>
          <a:custGeom>
            <a:rect b="b" l="l" r="r" t="t"/>
            <a:pathLst>
              <a:path extrusionOk="0" h="26622" w="78804">
                <a:moveTo>
                  <a:pt x="78804" y="26622"/>
                </a:moveTo>
                <a:cubicBezTo>
                  <a:pt x="76917" y="22218"/>
                  <a:pt x="80613" y="1770"/>
                  <a:pt x="67479" y="197"/>
                </a:cubicBezTo>
                <a:cubicBezTo>
                  <a:pt x="54345" y="-1376"/>
                  <a:pt x="11247" y="14353"/>
                  <a:pt x="0" y="17184"/>
                </a:cubicBezTo>
              </a:path>
            </a:pathLst>
          </a:custGeom>
          <a:noFill/>
          <a:ln cap="flat" cmpd="sng" w="9525">
            <a:solidFill>
              <a:schemeClr val="dk2"/>
            </a:solidFill>
            <a:prstDash val="dash"/>
            <a:round/>
            <a:headEnd len="med" w="med" type="none"/>
            <a:tailEnd len="med" w="med" type="none"/>
          </a:ln>
        </p:spPr>
      </p:sp>
      <p:sp>
        <p:nvSpPr>
          <p:cNvPr id="368" name="Google Shape;368;p32"/>
          <p:cNvSpPr txBox="1"/>
          <p:nvPr/>
        </p:nvSpPr>
        <p:spPr>
          <a:xfrm>
            <a:off x="6150550" y="2373963"/>
            <a:ext cx="2176800" cy="7851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dk1"/>
                </a:solidFill>
                <a:latin typeface="Lexend"/>
                <a:ea typeface="Lexend"/>
                <a:cs typeface="Lexend"/>
                <a:sym typeface="Lexend"/>
              </a:rPr>
              <a:t>Accuracy</a:t>
            </a:r>
            <a:endParaRPr sz="1000">
              <a:solidFill>
                <a:schemeClr val="dk1"/>
              </a:solidFill>
              <a:latin typeface="Lexend"/>
              <a:ea typeface="Lexend"/>
              <a:cs typeface="Lexend"/>
              <a:sym typeface="Lexend"/>
            </a:endParaRPr>
          </a:p>
          <a:p>
            <a:pPr indent="0" lvl="0" marL="0" rtl="0" algn="ctr">
              <a:spcBef>
                <a:spcPts val="0"/>
              </a:spcBef>
              <a:spcAft>
                <a:spcPts val="0"/>
              </a:spcAft>
              <a:buNone/>
            </a:pPr>
            <a:r>
              <a:t/>
            </a:r>
            <a:endParaRPr sz="1000">
              <a:solidFill>
                <a:srgbClr val="0B5394"/>
              </a:solidFill>
              <a:latin typeface="Lexend"/>
              <a:ea typeface="Lexend"/>
              <a:cs typeface="Lexend"/>
              <a:sym typeface="Lexend"/>
            </a:endParaRPr>
          </a:p>
          <a:p>
            <a:pPr indent="0" lvl="0" marL="0" rtl="0" algn="ctr">
              <a:spcBef>
                <a:spcPts val="0"/>
              </a:spcBef>
              <a:spcAft>
                <a:spcPts val="0"/>
              </a:spcAft>
              <a:buNone/>
            </a:pPr>
            <a:r>
              <a:rPr lang="fr" sz="900">
                <a:solidFill>
                  <a:srgbClr val="0B5394"/>
                </a:solidFill>
                <a:latin typeface="Lexend"/>
                <a:ea typeface="Lexend"/>
                <a:cs typeface="Lexend"/>
                <a:sym typeface="Lexend"/>
              </a:rPr>
              <a:t>Le modèle est précis à </a:t>
            </a:r>
            <a:r>
              <a:rPr lang="fr" sz="1000">
                <a:solidFill>
                  <a:srgbClr val="0B5394"/>
                </a:solidFill>
                <a:latin typeface="Lexend"/>
                <a:ea typeface="Lexend"/>
                <a:cs typeface="Lexend"/>
                <a:sym typeface="Lexend"/>
              </a:rPr>
              <a:t>98,5 %</a:t>
            </a:r>
            <a:r>
              <a:rPr lang="fr" sz="900">
                <a:solidFill>
                  <a:srgbClr val="0B5394"/>
                </a:solidFill>
                <a:latin typeface="Lexend"/>
                <a:ea typeface="Lexend"/>
                <a:cs typeface="Lexend"/>
                <a:sym typeface="Lexend"/>
              </a:rPr>
              <a:t> pour faire une bonne prédiction</a:t>
            </a:r>
            <a:endParaRPr sz="900">
              <a:solidFill>
                <a:srgbClr val="0B5394"/>
              </a:solidFill>
              <a:latin typeface="Lexend"/>
              <a:ea typeface="Lexend"/>
              <a:cs typeface="Lexend"/>
              <a:sym typeface="Lexend"/>
            </a:endParaRPr>
          </a:p>
        </p:txBody>
      </p:sp>
      <p:sp>
        <p:nvSpPr>
          <p:cNvPr id="369" name="Google Shape;369;p32"/>
          <p:cNvSpPr txBox="1"/>
          <p:nvPr/>
        </p:nvSpPr>
        <p:spPr>
          <a:xfrm>
            <a:off x="6150550" y="3230938"/>
            <a:ext cx="2176800" cy="7695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sz="1000">
                <a:solidFill>
                  <a:schemeClr val="dk1"/>
                </a:solidFill>
                <a:latin typeface="Lexend"/>
                <a:ea typeface="Lexend"/>
                <a:cs typeface="Lexend"/>
                <a:sym typeface="Lexend"/>
              </a:rPr>
              <a:t>Precision </a:t>
            </a:r>
            <a:endParaRPr sz="1000">
              <a:solidFill>
                <a:schemeClr val="dk1"/>
              </a:solidFill>
              <a:latin typeface="Lexend"/>
              <a:ea typeface="Lexend"/>
              <a:cs typeface="Lexend"/>
              <a:sym typeface="Lexend"/>
            </a:endParaRPr>
          </a:p>
          <a:p>
            <a:pPr indent="0" lvl="0" marL="0" rtl="0" algn="ctr">
              <a:spcBef>
                <a:spcPts val="0"/>
              </a:spcBef>
              <a:spcAft>
                <a:spcPts val="0"/>
              </a:spcAft>
              <a:buNone/>
            </a:pPr>
            <a:r>
              <a:t/>
            </a:r>
            <a:endParaRPr sz="1000">
              <a:solidFill>
                <a:srgbClr val="0B5394"/>
              </a:solidFill>
              <a:latin typeface="Lexend"/>
              <a:ea typeface="Lexend"/>
              <a:cs typeface="Lexend"/>
              <a:sym typeface="Lexend"/>
            </a:endParaRPr>
          </a:p>
          <a:p>
            <a:pPr indent="0" lvl="0" marL="0" rtl="0" algn="ctr">
              <a:spcBef>
                <a:spcPts val="0"/>
              </a:spcBef>
              <a:spcAft>
                <a:spcPts val="0"/>
              </a:spcAft>
              <a:buNone/>
            </a:pPr>
            <a:r>
              <a:rPr lang="fr" sz="900">
                <a:solidFill>
                  <a:srgbClr val="0B5394"/>
                </a:solidFill>
                <a:latin typeface="Lexend"/>
                <a:ea typeface="Lexend"/>
                <a:cs typeface="Lexend"/>
                <a:sym typeface="Lexend"/>
              </a:rPr>
              <a:t>Le modèle est précis à 99 % lorsqu'il indique qu'un billet est faux.</a:t>
            </a:r>
            <a:endParaRPr sz="900">
              <a:solidFill>
                <a:srgbClr val="0B5394"/>
              </a:solidFill>
              <a:latin typeface="Lexend"/>
              <a:ea typeface="Lexend"/>
              <a:cs typeface="Lexend"/>
              <a:sym typeface="Lexend"/>
            </a:endParaRPr>
          </a:p>
        </p:txBody>
      </p:sp>
      <p:sp>
        <p:nvSpPr>
          <p:cNvPr id="370" name="Google Shape;370;p32"/>
          <p:cNvSpPr txBox="1"/>
          <p:nvPr/>
        </p:nvSpPr>
        <p:spPr>
          <a:xfrm>
            <a:off x="6150550" y="4100338"/>
            <a:ext cx="2176800" cy="7695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dk1"/>
                </a:solidFill>
                <a:latin typeface="Lexend"/>
                <a:ea typeface="Lexend"/>
                <a:cs typeface="Lexend"/>
                <a:sym typeface="Lexend"/>
              </a:rPr>
              <a:t>Recall</a:t>
            </a:r>
            <a:endParaRPr sz="1000">
              <a:solidFill>
                <a:schemeClr val="dk1"/>
              </a:solidFill>
              <a:latin typeface="Lexend"/>
              <a:ea typeface="Lexend"/>
              <a:cs typeface="Lexend"/>
              <a:sym typeface="Lexend"/>
            </a:endParaRPr>
          </a:p>
          <a:p>
            <a:pPr indent="0" lvl="0" marL="0" rtl="0" algn="ctr">
              <a:spcBef>
                <a:spcPts val="0"/>
              </a:spcBef>
              <a:spcAft>
                <a:spcPts val="0"/>
              </a:spcAft>
              <a:buNone/>
            </a:pPr>
            <a:r>
              <a:t/>
            </a:r>
            <a:endParaRPr sz="1000">
              <a:solidFill>
                <a:srgbClr val="0B5394"/>
              </a:solidFill>
              <a:latin typeface="Lexend"/>
              <a:ea typeface="Lexend"/>
              <a:cs typeface="Lexend"/>
              <a:sym typeface="Lexend"/>
            </a:endParaRPr>
          </a:p>
          <a:p>
            <a:pPr indent="0" lvl="0" marL="0" rtl="0" algn="ctr">
              <a:spcBef>
                <a:spcPts val="0"/>
              </a:spcBef>
              <a:spcAft>
                <a:spcPts val="0"/>
              </a:spcAft>
              <a:buNone/>
            </a:pPr>
            <a:r>
              <a:rPr lang="fr" sz="900">
                <a:solidFill>
                  <a:srgbClr val="0B5394"/>
                </a:solidFill>
                <a:latin typeface="Lexend"/>
                <a:ea typeface="Lexend"/>
                <a:cs typeface="Lexend"/>
                <a:sym typeface="Lexend"/>
              </a:rPr>
              <a:t>Le modèle a correctement classé 98 % des échantillons positifs</a:t>
            </a:r>
            <a:endParaRPr sz="900">
              <a:solidFill>
                <a:srgbClr val="0B5394"/>
              </a:solidFill>
              <a:latin typeface="Lexend"/>
              <a:ea typeface="Lexend"/>
              <a:cs typeface="Lexend"/>
              <a:sym typeface="Lexend"/>
            </a:endParaRPr>
          </a:p>
        </p:txBody>
      </p:sp>
      <p:pic>
        <p:nvPicPr>
          <p:cNvPr id="371" name="Google Shape;371;p32"/>
          <p:cNvPicPr preferRelativeResize="0"/>
          <p:nvPr/>
        </p:nvPicPr>
        <p:blipFill>
          <a:blip r:embed="rId6">
            <a:alphaModFix/>
          </a:blip>
          <a:stretch>
            <a:fillRect/>
          </a:stretch>
        </p:blipFill>
        <p:spPr>
          <a:xfrm>
            <a:off x="6543013" y="1566898"/>
            <a:ext cx="1391879" cy="785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1000"/>
                                        <p:tgtEl>
                                          <p:spTgt spid="367"/>
                                        </p:tgtEl>
                                        <p:attrNameLst>
                                          <p:attrName>ppt_w</p:attrName>
                                        </p:attrNameLst>
                                      </p:cBhvr>
                                      <p:tavLst>
                                        <p:tav fmla="" tm="0">
                                          <p:val>
                                            <p:strVal val="0"/>
                                          </p:val>
                                        </p:tav>
                                        <p:tav fmla="" tm="100000">
                                          <p:val>
                                            <p:strVal val="#ppt_w"/>
                                          </p:val>
                                        </p:tav>
                                      </p:tavLst>
                                    </p:anim>
                                    <p:anim calcmode="lin" valueType="num">
                                      <p:cBhvr additive="base">
                                        <p:cTn dur="1000"/>
                                        <p:tgtEl>
                                          <p:spTgt spid="36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1000"/>
                                        <p:tgtEl>
                                          <p:spTgt spid="364"/>
                                        </p:tgtEl>
                                        <p:attrNameLst>
                                          <p:attrName>ppt_w</p:attrName>
                                        </p:attrNameLst>
                                      </p:cBhvr>
                                      <p:tavLst>
                                        <p:tav fmla="" tm="0">
                                          <p:val>
                                            <p:strVal val="0"/>
                                          </p:val>
                                        </p:tav>
                                        <p:tav fmla="" tm="100000">
                                          <p:val>
                                            <p:strVal val="#ppt_w"/>
                                          </p:val>
                                        </p:tav>
                                      </p:tavLst>
                                    </p:anim>
                                    <p:anim calcmode="lin" valueType="num">
                                      <p:cBhvr additive="base">
                                        <p:cTn dur="1000"/>
                                        <p:tgtEl>
                                          <p:spTgt spid="36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77" name="Google Shape;377;p33"/>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ACP / K-MEANS</a:t>
            </a:r>
            <a:endParaRPr b="1" sz="1700">
              <a:latin typeface="Lexend"/>
              <a:ea typeface="Lexend"/>
              <a:cs typeface="Lexend"/>
              <a:sym typeface="Lexend"/>
            </a:endParaRPr>
          </a:p>
        </p:txBody>
      </p:sp>
      <p:sp>
        <p:nvSpPr>
          <p:cNvPr id="378" name="Google Shape;378;p33"/>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Résumé de la partie</a:t>
            </a:r>
            <a:endParaRPr sz="1600">
              <a:solidFill>
                <a:schemeClr val="dk1"/>
              </a:solidFill>
              <a:latin typeface="Lexend"/>
              <a:ea typeface="Lexend"/>
              <a:cs typeface="Lexend"/>
              <a:sym typeface="Lexend"/>
            </a:endParaRPr>
          </a:p>
        </p:txBody>
      </p:sp>
      <p:pic>
        <p:nvPicPr>
          <p:cNvPr id="379" name="Google Shape;379;p33"/>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380" name="Google Shape;380;p33"/>
          <p:cNvSpPr txBox="1"/>
          <p:nvPr/>
        </p:nvSpPr>
        <p:spPr>
          <a:xfrm>
            <a:off x="3330475" y="1597850"/>
            <a:ext cx="52176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rgbClr val="073763"/>
              </a:solidFill>
              <a:latin typeface="Lexend"/>
              <a:ea typeface="Lexend"/>
              <a:cs typeface="Lexend"/>
              <a:sym typeface="Lexend"/>
            </a:endParaRPr>
          </a:p>
          <a:p>
            <a:pPr indent="0" lvl="0" marL="0" rtl="0" algn="l">
              <a:spcBef>
                <a:spcPts val="0"/>
              </a:spcBef>
              <a:spcAft>
                <a:spcPts val="0"/>
              </a:spcAft>
              <a:buNone/>
            </a:pPr>
            <a:r>
              <a:rPr lang="fr" sz="1300">
                <a:solidFill>
                  <a:srgbClr val="073763"/>
                </a:solidFill>
                <a:latin typeface="Lexend"/>
                <a:ea typeface="Lexend"/>
                <a:cs typeface="Lexend"/>
                <a:sym typeface="Lexend"/>
              </a:rPr>
              <a:t>Les deux nuages de points en fonction de la variable is_genuine sont bien identifiés</a:t>
            </a:r>
            <a:endParaRPr sz="1300">
              <a:solidFill>
                <a:srgbClr val="073763"/>
              </a:solidFill>
              <a:latin typeface="Lexend"/>
              <a:ea typeface="Lexend"/>
              <a:cs typeface="Lexend"/>
              <a:sym typeface="Lexend"/>
            </a:endParaRPr>
          </a:p>
          <a:p>
            <a:pPr indent="0" lvl="0" marL="0" rtl="0" algn="l">
              <a:spcBef>
                <a:spcPts val="0"/>
              </a:spcBef>
              <a:spcAft>
                <a:spcPts val="0"/>
              </a:spcAft>
              <a:buNone/>
            </a:pPr>
            <a:r>
              <a:t/>
            </a:r>
            <a:endParaRPr sz="1300">
              <a:solidFill>
                <a:srgbClr val="073763"/>
              </a:solidFill>
              <a:latin typeface="Lexend"/>
              <a:ea typeface="Lexend"/>
              <a:cs typeface="Lexend"/>
              <a:sym typeface="Lexend"/>
            </a:endParaRPr>
          </a:p>
          <a:p>
            <a:pPr indent="0" lvl="0" marL="0" rtl="0" algn="l">
              <a:spcBef>
                <a:spcPts val="0"/>
              </a:spcBef>
              <a:spcAft>
                <a:spcPts val="0"/>
              </a:spcAft>
              <a:buNone/>
            </a:pPr>
            <a:r>
              <a:rPr lang="fr" sz="1300">
                <a:solidFill>
                  <a:srgbClr val="073763"/>
                </a:solidFill>
                <a:latin typeface="Lexend"/>
                <a:ea typeface="Lexend"/>
                <a:cs typeface="Lexend"/>
                <a:sym typeface="Lexend"/>
              </a:rPr>
              <a:t>En toute logique 2 clusters semblent la meilleure solution</a:t>
            </a:r>
            <a:endParaRPr sz="1300">
              <a:solidFill>
                <a:srgbClr val="073763"/>
              </a:solidFill>
              <a:latin typeface="Lexend"/>
              <a:ea typeface="Lexend"/>
              <a:cs typeface="Lexend"/>
              <a:sym typeface="Lexend"/>
            </a:endParaRPr>
          </a:p>
          <a:p>
            <a:pPr indent="0" lvl="0" marL="0" rtl="0" algn="l">
              <a:spcBef>
                <a:spcPts val="0"/>
              </a:spcBef>
              <a:spcAft>
                <a:spcPts val="0"/>
              </a:spcAft>
              <a:buNone/>
            </a:pPr>
            <a:r>
              <a:rPr lang="fr" sz="1300">
                <a:solidFill>
                  <a:srgbClr val="073763"/>
                </a:solidFill>
                <a:latin typeface="Lexend"/>
                <a:ea typeface="Lexend"/>
                <a:cs typeface="Lexend"/>
                <a:sym typeface="Lexend"/>
              </a:rPr>
              <a:t>    </a:t>
            </a:r>
            <a:endParaRPr sz="1300">
              <a:solidFill>
                <a:srgbClr val="073763"/>
              </a:solidFill>
              <a:latin typeface="Lexend"/>
              <a:ea typeface="Lexend"/>
              <a:cs typeface="Lexend"/>
              <a:sym typeface="Lexend"/>
            </a:endParaRPr>
          </a:p>
          <a:p>
            <a:pPr indent="0" lvl="0" marL="0" rtl="0" algn="l">
              <a:spcBef>
                <a:spcPts val="0"/>
              </a:spcBef>
              <a:spcAft>
                <a:spcPts val="0"/>
              </a:spcAft>
              <a:buNone/>
            </a:pPr>
            <a:r>
              <a:rPr lang="fr" sz="1300">
                <a:solidFill>
                  <a:srgbClr val="073763"/>
                </a:solidFill>
                <a:latin typeface="Lexend"/>
                <a:ea typeface="Lexend"/>
                <a:cs typeface="Lexend"/>
                <a:sym typeface="Lexend"/>
              </a:rPr>
              <a:t>Quelques vrais billets (3) considérés comme faux par le k-means </a:t>
            </a:r>
            <a:endParaRPr sz="1300">
              <a:solidFill>
                <a:srgbClr val="073763"/>
              </a:solidFill>
              <a:latin typeface="Lexend"/>
              <a:ea typeface="Lexend"/>
              <a:cs typeface="Lexend"/>
              <a:sym typeface="Lexend"/>
            </a:endParaRPr>
          </a:p>
          <a:p>
            <a:pPr indent="0" lvl="0" marL="0" rtl="0" algn="l">
              <a:spcBef>
                <a:spcPts val="0"/>
              </a:spcBef>
              <a:spcAft>
                <a:spcPts val="0"/>
              </a:spcAft>
              <a:buNone/>
            </a:pPr>
            <a:r>
              <a:t/>
            </a:r>
            <a:endParaRPr sz="1300">
              <a:solidFill>
                <a:srgbClr val="073763"/>
              </a:solidFill>
              <a:latin typeface="Lexend"/>
              <a:ea typeface="Lexend"/>
              <a:cs typeface="Lexend"/>
              <a:sym typeface="Lexend"/>
            </a:endParaRPr>
          </a:p>
          <a:p>
            <a:pPr indent="0" lvl="0" marL="0" rtl="0" algn="l">
              <a:spcBef>
                <a:spcPts val="0"/>
              </a:spcBef>
              <a:spcAft>
                <a:spcPts val="0"/>
              </a:spcAft>
              <a:buNone/>
            </a:pPr>
            <a:r>
              <a:rPr lang="fr" sz="1300">
                <a:solidFill>
                  <a:srgbClr val="073763"/>
                </a:solidFill>
                <a:latin typeface="Lexend"/>
                <a:ea typeface="Lexend"/>
                <a:cs typeface="Lexend"/>
                <a:sym typeface="Lexend"/>
              </a:rPr>
              <a:t>La classification par K-means est fidèle à 98,5%</a:t>
            </a:r>
            <a:endParaRPr sz="1300">
              <a:solidFill>
                <a:srgbClr val="073763"/>
              </a:solidFill>
              <a:latin typeface="Lexend"/>
              <a:ea typeface="Lexend"/>
              <a:cs typeface="Lexend"/>
              <a:sym typeface="Lexend"/>
            </a:endParaRPr>
          </a:p>
          <a:p>
            <a:pPr indent="0" lvl="0" marL="0" rtl="0" algn="l">
              <a:spcBef>
                <a:spcPts val="0"/>
              </a:spcBef>
              <a:spcAft>
                <a:spcPts val="0"/>
              </a:spcAft>
              <a:buNone/>
            </a:pPr>
            <a:r>
              <a:t/>
            </a:r>
            <a:endParaRPr sz="1300">
              <a:solidFill>
                <a:srgbClr val="073763"/>
              </a:solidFill>
              <a:latin typeface="Lexend"/>
              <a:ea typeface="Lexend"/>
              <a:cs typeface="Lexend"/>
              <a:sym typeface="Lexend"/>
            </a:endParaRPr>
          </a:p>
          <a:p>
            <a:pPr indent="0" lvl="0" marL="0" rtl="0" algn="l">
              <a:spcBef>
                <a:spcPts val="0"/>
              </a:spcBef>
              <a:spcAft>
                <a:spcPts val="0"/>
              </a:spcAft>
              <a:buNone/>
            </a:pPr>
            <a:r>
              <a:rPr lang="fr" sz="1300">
                <a:solidFill>
                  <a:srgbClr val="073763"/>
                </a:solidFill>
                <a:latin typeface="Lexend"/>
                <a:ea typeface="Lexend"/>
                <a:cs typeface="Lexend"/>
                <a:sym typeface="Lexend"/>
              </a:rPr>
              <a:t>Une marge d’erreur de 1,5%</a:t>
            </a:r>
            <a:endParaRPr sz="1300">
              <a:solidFill>
                <a:srgbClr val="073763"/>
              </a:solidFill>
              <a:latin typeface="Lexend"/>
              <a:ea typeface="Lexend"/>
              <a:cs typeface="Lexend"/>
              <a:sym typeface="Lexend"/>
            </a:endParaRPr>
          </a:p>
          <a:p>
            <a:pPr indent="0" lvl="0" marL="0" rtl="0" algn="l">
              <a:spcBef>
                <a:spcPts val="0"/>
              </a:spcBef>
              <a:spcAft>
                <a:spcPts val="0"/>
              </a:spcAft>
              <a:buNone/>
            </a:pPr>
            <a:r>
              <a:rPr lang="fr" sz="1300">
                <a:solidFill>
                  <a:srgbClr val="073763"/>
                </a:solidFill>
                <a:latin typeface="Lexend"/>
                <a:ea typeface="Lexend"/>
                <a:cs typeface="Lexend"/>
                <a:sym typeface="Lexend"/>
              </a:rPr>
              <a:t>        </a:t>
            </a:r>
            <a:endParaRPr sz="1300">
              <a:solidFill>
                <a:srgbClr val="073763"/>
              </a:solidFill>
              <a:latin typeface="Lexend"/>
              <a:ea typeface="Lexend"/>
              <a:cs typeface="Lexend"/>
              <a:sym typeface="Lexend"/>
            </a:endParaRPr>
          </a:p>
        </p:txBody>
      </p:sp>
      <p:pic>
        <p:nvPicPr>
          <p:cNvPr id="381" name="Google Shape;381;p33"/>
          <p:cNvPicPr preferRelativeResize="0"/>
          <p:nvPr/>
        </p:nvPicPr>
        <p:blipFill>
          <a:blip r:embed="rId4">
            <a:alphaModFix/>
          </a:blip>
          <a:stretch>
            <a:fillRect/>
          </a:stretch>
        </p:blipFill>
        <p:spPr>
          <a:xfrm>
            <a:off x="661975" y="1994738"/>
            <a:ext cx="2668488" cy="2668488"/>
          </a:xfrm>
          <a:prstGeom prst="rect">
            <a:avLst/>
          </a:prstGeom>
          <a:noFill/>
          <a:ln>
            <a:noFill/>
          </a:ln>
        </p:spPr>
      </p:pic>
      <p:pic>
        <p:nvPicPr>
          <p:cNvPr id="382" name="Google Shape;382;p33"/>
          <p:cNvPicPr preferRelativeResize="0"/>
          <p:nvPr/>
        </p:nvPicPr>
        <p:blipFill>
          <a:blip r:embed="rId5">
            <a:alphaModFix amt="20000"/>
          </a:blip>
          <a:stretch>
            <a:fillRect/>
          </a:stretch>
        </p:blipFill>
        <p:spPr>
          <a:xfrm>
            <a:off x="6761425" y="0"/>
            <a:ext cx="2382577" cy="1539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1000"/>
                                        <p:tgtEl>
                                          <p:spTgt spid="380"/>
                                        </p:tgtEl>
                                        <p:attrNameLst>
                                          <p:attrName>ppt_w</p:attrName>
                                        </p:attrNameLst>
                                      </p:cBhvr>
                                      <p:tavLst>
                                        <p:tav fmla="" tm="0">
                                          <p:val>
                                            <p:strVal val="0"/>
                                          </p:val>
                                        </p:tav>
                                        <p:tav fmla="" tm="100000">
                                          <p:val>
                                            <p:strVal val="#ppt_w"/>
                                          </p:val>
                                        </p:tav>
                                      </p:tavLst>
                                    </p:anim>
                                    <p:anim calcmode="lin" valueType="num">
                                      <p:cBhvr additive="base">
                                        <p:cTn dur="1000"/>
                                        <p:tgtEl>
                                          <p:spTgt spid="3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88" name="Google Shape;388;p34"/>
          <p:cNvSpPr txBox="1"/>
          <p:nvPr/>
        </p:nvSpPr>
        <p:spPr>
          <a:xfrm>
            <a:off x="966763" y="4914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fr" sz="1200">
                <a:solidFill>
                  <a:schemeClr val="dk1"/>
                </a:solidFill>
                <a:highlight>
                  <a:schemeClr val="lt1"/>
                </a:highlight>
                <a:latin typeface="Lexend"/>
                <a:ea typeface="Lexend"/>
                <a:cs typeface="Lexend"/>
                <a:sym typeface="Lexend"/>
              </a:rPr>
              <a:t>RÉGRESSION LOGISTIQUE</a:t>
            </a:r>
            <a:endParaRPr b="1" sz="1700">
              <a:solidFill>
                <a:schemeClr val="dk1"/>
              </a:solidFill>
              <a:latin typeface="Lexend"/>
              <a:ea typeface="Lexend"/>
              <a:cs typeface="Lexend"/>
              <a:sym typeface="Lexend"/>
            </a:endParaRPr>
          </a:p>
          <a:p>
            <a:pPr indent="0" lvl="0" marL="0" rtl="0" algn="ctr">
              <a:lnSpc>
                <a:spcPct val="90000"/>
              </a:lnSpc>
              <a:spcBef>
                <a:spcPts val="0"/>
              </a:spcBef>
              <a:spcAft>
                <a:spcPts val="0"/>
              </a:spcAft>
              <a:buNone/>
            </a:pPr>
            <a:r>
              <a:t/>
            </a:r>
            <a:endParaRPr b="1" sz="1200">
              <a:highlight>
                <a:srgbClr val="FFFFFF"/>
              </a:highlight>
              <a:latin typeface="Lexend"/>
              <a:ea typeface="Lexend"/>
              <a:cs typeface="Lexend"/>
              <a:sym typeface="Lexend"/>
            </a:endParaRPr>
          </a:p>
        </p:txBody>
      </p:sp>
      <p:sp>
        <p:nvSpPr>
          <p:cNvPr id="389" name="Google Shape;389;p34"/>
          <p:cNvSpPr txBox="1"/>
          <p:nvPr/>
        </p:nvSpPr>
        <p:spPr>
          <a:xfrm>
            <a:off x="2447724" y="9457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Test</a:t>
            </a:r>
            <a:endParaRPr sz="1600">
              <a:solidFill>
                <a:schemeClr val="dk1"/>
              </a:solidFill>
              <a:latin typeface="Lexend"/>
              <a:ea typeface="Lexend"/>
              <a:cs typeface="Lexend"/>
              <a:sym typeface="Lexend"/>
            </a:endParaRPr>
          </a:p>
        </p:txBody>
      </p:sp>
      <p:pic>
        <p:nvPicPr>
          <p:cNvPr id="390" name="Google Shape;390;p34"/>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91" name="Google Shape;391;p34"/>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392" name="Google Shape;392;p34"/>
          <p:cNvSpPr txBox="1"/>
          <p:nvPr/>
        </p:nvSpPr>
        <p:spPr>
          <a:xfrm>
            <a:off x="883175" y="1195975"/>
            <a:ext cx="67968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700">
                <a:solidFill>
                  <a:srgbClr val="0B5394"/>
                </a:solidFill>
                <a:highlight>
                  <a:schemeClr val="lt1"/>
                </a:highlight>
                <a:latin typeface="Lexend"/>
                <a:ea typeface="Lexend"/>
                <a:cs typeface="Lexend"/>
                <a:sym typeface="Lexend"/>
              </a:rPr>
              <a:t> Le modèle logit est souvent utilisé pour la classification et l'analyse prédictive. La régression logistique estime la probabilité qu'un événement se produise, tel que voter ou ne pas voter, sur la base d'un ensemble de données donné de variables indépendantes.</a:t>
            </a:r>
            <a:endParaRPr sz="1200">
              <a:solidFill>
                <a:srgbClr val="0B5394"/>
              </a:solidFill>
              <a:latin typeface="Lexend"/>
              <a:ea typeface="Lexend"/>
              <a:cs typeface="Lexend"/>
              <a:sym typeface="Lexend"/>
            </a:endParaRPr>
          </a:p>
        </p:txBody>
      </p:sp>
      <p:pic>
        <p:nvPicPr>
          <p:cNvPr id="393" name="Google Shape;393;p34"/>
          <p:cNvPicPr preferRelativeResize="0"/>
          <p:nvPr/>
        </p:nvPicPr>
        <p:blipFill>
          <a:blip r:embed="rId5">
            <a:alphaModFix/>
          </a:blip>
          <a:stretch>
            <a:fillRect/>
          </a:stretch>
        </p:blipFill>
        <p:spPr>
          <a:xfrm>
            <a:off x="152400" y="1763420"/>
            <a:ext cx="4856849" cy="3227680"/>
          </a:xfrm>
          <a:prstGeom prst="rect">
            <a:avLst/>
          </a:prstGeom>
          <a:noFill/>
          <a:ln>
            <a:noFill/>
          </a:ln>
        </p:spPr>
      </p:pic>
      <p:sp>
        <p:nvSpPr>
          <p:cNvPr id="394" name="Google Shape;394;p34"/>
          <p:cNvSpPr/>
          <p:nvPr/>
        </p:nvSpPr>
        <p:spPr>
          <a:xfrm>
            <a:off x="2590200" y="2405125"/>
            <a:ext cx="2283000" cy="16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txBox="1"/>
          <p:nvPr/>
        </p:nvSpPr>
        <p:spPr>
          <a:xfrm>
            <a:off x="5360400" y="1677325"/>
            <a:ext cx="3219300" cy="4464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fr" sz="850">
                <a:solidFill>
                  <a:srgbClr val="073763"/>
                </a:solidFill>
                <a:highlight>
                  <a:srgbClr val="FFFFFF"/>
                </a:highlight>
                <a:latin typeface="Lexend"/>
                <a:ea typeface="Lexend"/>
                <a:cs typeface="Lexend"/>
                <a:sym typeface="Lexend"/>
              </a:rPr>
              <a:t>L’équation de la droite de régression est capable de déterminer 95,57% de la distribution des points</a:t>
            </a:r>
            <a:endParaRPr sz="900">
              <a:solidFill>
                <a:srgbClr val="073763"/>
              </a:solidFill>
              <a:latin typeface="Lexend"/>
              <a:ea typeface="Lexend"/>
              <a:cs typeface="Lexend"/>
              <a:sym typeface="Lexend"/>
            </a:endParaRPr>
          </a:p>
        </p:txBody>
      </p:sp>
      <p:cxnSp>
        <p:nvCxnSpPr>
          <p:cNvPr id="396" name="Google Shape;396;p34"/>
          <p:cNvCxnSpPr>
            <a:stCxn id="394" idx="3"/>
            <a:endCxn id="395" idx="1"/>
          </p:cNvCxnSpPr>
          <p:nvPr/>
        </p:nvCxnSpPr>
        <p:spPr>
          <a:xfrm flipH="1" rot="10800000">
            <a:off x="4873200" y="1900375"/>
            <a:ext cx="487200" cy="588000"/>
          </a:xfrm>
          <a:prstGeom prst="straightConnector1">
            <a:avLst/>
          </a:prstGeom>
          <a:noFill/>
          <a:ln cap="flat" cmpd="sng" w="9525">
            <a:solidFill>
              <a:schemeClr val="dk2"/>
            </a:solidFill>
            <a:prstDash val="solid"/>
            <a:round/>
            <a:headEnd len="med" w="med" type="none"/>
            <a:tailEnd len="med" w="med" type="none"/>
          </a:ln>
        </p:spPr>
      </p:cxnSp>
      <p:cxnSp>
        <p:nvCxnSpPr>
          <p:cNvPr id="397" name="Google Shape;397;p34"/>
          <p:cNvCxnSpPr/>
          <p:nvPr/>
        </p:nvCxnSpPr>
        <p:spPr>
          <a:xfrm flipH="1" rot="10800000">
            <a:off x="1602475" y="2256250"/>
            <a:ext cx="486900" cy="87300"/>
          </a:xfrm>
          <a:prstGeom prst="straightConnector1">
            <a:avLst/>
          </a:prstGeom>
          <a:noFill/>
          <a:ln cap="flat" cmpd="sng" w="9525">
            <a:solidFill>
              <a:schemeClr val="dk2"/>
            </a:solidFill>
            <a:prstDash val="solid"/>
            <a:round/>
            <a:headEnd len="med" w="med" type="none"/>
            <a:tailEnd len="med" w="med" type="triangle"/>
          </a:ln>
        </p:spPr>
      </p:cxnSp>
      <p:sp>
        <p:nvSpPr>
          <p:cNvPr id="398" name="Google Shape;398;p34"/>
          <p:cNvSpPr/>
          <p:nvPr/>
        </p:nvSpPr>
        <p:spPr>
          <a:xfrm>
            <a:off x="3225425" y="3055150"/>
            <a:ext cx="374400" cy="122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 name="Google Shape;399;p34"/>
          <p:cNvCxnSpPr>
            <a:stCxn id="398" idx="3"/>
            <a:endCxn id="400" idx="1"/>
          </p:cNvCxnSpPr>
          <p:nvPr/>
        </p:nvCxnSpPr>
        <p:spPr>
          <a:xfrm flipH="1" rot="10800000">
            <a:off x="3599825" y="2488450"/>
            <a:ext cx="1885200" cy="1178400"/>
          </a:xfrm>
          <a:prstGeom prst="straightConnector1">
            <a:avLst/>
          </a:prstGeom>
          <a:noFill/>
          <a:ln cap="flat" cmpd="sng" w="9525">
            <a:solidFill>
              <a:schemeClr val="dk2"/>
            </a:solidFill>
            <a:prstDash val="solid"/>
            <a:round/>
            <a:headEnd len="med" w="med" type="none"/>
            <a:tailEnd len="med" w="med" type="none"/>
          </a:ln>
        </p:spPr>
      </p:cxnSp>
      <p:sp>
        <p:nvSpPr>
          <p:cNvPr id="400" name="Google Shape;400;p34"/>
          <p:cNvSpPr txBox="1"/>
          <p:nvPr/>
        </p:nvSpPr>
        <p:spPr>
          <a:xfrm>
            <a:off x="5485025" y="2265175"/>
            <a:ext cx="3219300" cy="4464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fr" sz="850">
                <a:solidFill>
                  <a:srgbClr val="073763"/>
                </a:solidFill>
                <a:highlight>
                  <a:srgbClr val="FFFFFF"/>
                </a:highlight>
                <a:latin typeface="Lexend"/>
                <a:ea typeface="Lexend"/>
                <a:cs typeface="Lexend"/>
                <a:sym typeface="Lexend"/>
              </a:rPr>
              <a:t>‘diagonal’ et ‘height_left’ sont non significatives car p_valeurs supérieures à 5 % </a:t>
            </a:r>
            <a:endParaRPr sz="900">
              <a:solidFill>
                <a:srgbClr val="073763"/>
              </a:solidFill>
              <a:latin typeface="Lexend"/>
              <a:ea typeface="Lexend"/>
              <a:cs typeface="Lexend"/>
              <a:sym typeface="Lexend"/>
            </a:endParaRPr>
          </a:p>
        </p:txBody>
      </p:sp>
      <p:pic>
        <p:nvPicPr>
          <p:cNvPr id="401" name="Google Shape;401;p34"/>
          <p:cNvPicPr preferRelativeResize="0"/>
          <p:nvPr/>
        </p:nvPicPr>
        <p:blipFill>
          <a:blip r:embed="rId6">
            <a:alphaModFix/>
          </a:blip>
          <a:stretch>
            <a:fillRect/>
          </a:stretch>
        </p:blipFill>
        <p:spPr>
          <a:xfrm>
            <a:off x="6131775" y="2853025"/>
            <a:ext cx="1548198" cy="1004675"/>
          </a:xfrm>
          <a:prstGeom prst="rect">
            <a:avLst/>
          </a:prstGeom>
          <a:noFill/>
          <a:ln>
            <a:noFill/>
          </a:ln>
        </p:spPr>
      </p:pic>
      <p:sp>
        <p:nvSpPr>
          <p:cNvPr id="402" name="Google Shape;402;p34"/>
          <p:cNvSpPr/>
          <p:nvPr/>
        </p:nvSpPr>
        <p:spPr>
          <a:xfrm>
            <a:off x="6131725" y="2915950"/>
            <a:ext cx="1548300" cy="166500"/>
          </a:xfrm>
          <a:prstGeom prst="roundRect">
            <a:avLst>
              <a:gd fmla="val 5646"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txBox="1"/>
          <p:nvPr/>
        </p:nvSpPr>
        <p:spPr>
          <a:xfrm>
            <a:off x="5360400" y="3906450"/>
            <a:ext cx="3557400" cy="5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50">
                <a:solidFill>
                  <a:srgbClr val="073763"/>
                </a:solidFill>
                <a:highlight>
                  <a:srgbClr val="FFFFFF"/>
                </a:highlight>
                <a:latin typeface="Lexend"/>
                <a:ea typeface="Lexend"/>
                <a:cs typeface="Lexend"/>
                <a:sym typeface="Lexend"/>
              </a:rPr>
              <a:t>Après avoir retirer les deux variables non significatives (à savoir 'diagonal' et 'height_left') on a un R2 de 95,4 % contre 95,57 %. Le modèle reste plus performant.</a:t>
            </a:r>
            <a:endParaRPr sz="900">
              <a:solidFill>
                <a:srgbClr val="073763"/>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1000"/>
                                        <p:tgtEl>
                                          <p:spTgt spid="403"/>
                                        </p:tgtEl>
                                        <p:attrNameLst>
                                          <p:attrName>ppt_w</p:attrName>
                                        </p:attrNameLst>
                                      </p:cBhvr>
                                      <p:tavLst>
                                        <p:tav fmla="" tm="0">
                                          <p:val>
                                            <p:strVal val="0"/>
                                          </p:val>
                                        </p:tav>
                                        <p:tav fmla="" tm="100000">
                                          <p:val>
                                            <p:strVal val="#ppt_w"/>
                                          </p:val>
                                        </p:tav>
                                      </p:tavLst>
                                    </p:anim>
                                    <p:anim calcmode="lin" valueType="num">
                                      <p:cBhvr additive="base">
                                        <p:cTn dur="1000"/>
                                        <p:tgtEl>
                                          <p:spTgt spid="40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09" name="Google Shape;409;p35"/>
          <p:cNvSpPr txBox="1"/>
          <p:nvPr/>
        </p:nvSpPr>
        <p:spPr>
          <a:xfrm>
            <a:off x="895650" y="572813"/>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fr" sz="1200">
                <a:solidFill>
                  <a:schemeClr val="dk1"/>
                </a:solidFill>
                <a:highlight>
                  <a:schemeClr val="lt1"/>
                </a:highlight>
                <a:latin typeface="Lexend"/>
                <a:ea typeface="Lexend"/>
                <a:cs typeface="Lexend"/>
                <a:sym typeface="Lexend"/>
              </a:rPr>
              <a:t>RÉGRESSION LOGISTIQUE</a:t>
            </a:r>
            <a:endParaRPr b="1" sz="1700">
              <a:latin typeface="Lexend"/>
              <a:ea typeface="Lexend"/>
              <a:cs typeface="Lexend"/>
              <a:sym typeface="Lexend"/>
            </a:endParaRPr>
          </a:p>
        </p:txBody>
      </p:sp>
      <p:sp>
        <p:nvSpPr>
          <p:cNvPr id="410" name="Google Shape;410;p35"/>
          <p:cNvSpPr txBox="1"/>
          <p:nvPr/>
        </p:nvSpPr>
        <p:spPr>
          <a:xfrm>
            <a:off x="2376612" y="103908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Matrice de confusion et mesure de la performance</a:t>
            </a:r>
            <a:endParaRPr sz="1500">
              <a:solidFill>
                <a:schemeClr val="dk1"/>
              </a:solidFill>
              <a:latin typeface="Lexend"/>
              <a:ea typeface="Lexend"/>
              <a:cs typeface="Lexend"/>
              <a:sym typeface="Lexend"/>
            </a:endParaRPr>
          </a:p>
        </p:txBody>
      </p:sp>
      <p:pic>
        <p:nvPicPr>
          <p:cNvPr id="411" name="Google Shape;411;p35"/>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412" name="Google Shape;412;p35"/>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413" name="Google Shape;413;p35"/>
          <p:cNvSpPr txBox="1"/>
          <p:nvPr/>
        </p:nvSpPr>
        <p:spPr>
          <a:xfrm>
            <a:off x="1585050" y="1263225"/>
            <a:ext cx="6107400" cy="28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fr" sz="700">
                <a:solidFill>
                  <a:srgbClr val="0B5394"/>
                </a:solidFill>
                <a:highlight>
                  <a:schemeClr val="lt1"/>
                </a:highlight>
                <a:latin typeface="Lexend"/>
                <a:ea typeface="Lexend"/>
                <a:cs typeface="Lexend"/>
                <a:sym typeface="Lexend"/>
              </a:rPr>
              <a:t>La courbe  ROC  est une représentation graphique des performances de tout modèle de classification à tous les seuils de classification.</a:t>
            </a:r>
            <a:endParaRPr sz="700">
              <a:solidFill>
                <a:srgbClr val="0B5394"/>
              </a:solidFill>
              <a:highlight>
                <a:schemeClr val="lt1"/>
              </a:highlight>
              <a:latin typeface="Lexend"/>
              <a:ea typeface="Lexend"/>
              <a:cs typeface="Lexend"/>
              <a:sym typeface="Lexend"/>
            </a:endParaRPr>
          </a:p>
        </p:txBody>
      </p:sp>
      <p:sp>
        <p:nvSpPr>
          <p:cNvPr id="414" name="Google Shape;414;p35"/>
          <p:cNvSpPr txBox="1"/>
          <p:nvPr/>
        </p:nvSpPr>
        <p:spPr>
          <a:xfrm>
            <a:off x="3101763" y="2548100"/>
            <a:ext cx="217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dk1"/>
                </a:solidFill>
                <a:latin typeface="Lexend"/>
                <a:ea typeface="Lexend"/>
                <a:cs typeface="Lexend"/>
                <a:sym typeface="Lexend"/>
              </a:rPr>
              <a:t>Accuracy = </a:t>
            </a:r>
            <a:r>
              <a:rPr lang="fr" sz="1000">
                <a:solidFill>
                  <a:srgbClr val="0B5394"/>
                </a:solidFill>
                <a:latin typeface="Lexend"/>
                <a:ea typeface="Lexend"/>
                <a:cs typeface="Lexend"/>
                <a:sym typeface="Lexend"/>
              </a:rPr>
              <a:t>99 %</a:t>
            </a:r>
            <a:r>
              <a:rPr lang="fr" sz="900">
                <a:solidFill>
                  <a:srgbClr val="0B5394"/>
                </a:solidFill>
                <a:latin typeface="Lexend"/>
                <a:ea typeface="Lexend"/>
                <a:cs typeface="Lexend"/>
                <a:sym typeface="Lexend"/>
              </a:rPr>
              <a:t> </a:t>
            </a:r>
            <a:endParaRPr sz="900">
              <a:solidFill>
                <a:srgbClr val="0B5394"/>
              </a:solidFill>
              <a:latin typeface="Lexend"/>
              <a:ea typeface="Lexend"/>
              <a:cs typeface="Lexend"/>
              <a:sym typeface="Lexend"/>
            </a:endParaRPr>
          </a:p>
        </p:txBody>
      </p:sp>
      <p:sp>
        <p:nvSpPr>
          <p:cNvPr id="415" name="Google Shape;415;p35"/>
          <p:cNvSpPr txBox="1"/>
          <p:nvPr/>
        </p:nvSpPr>
        <p:spPr>
          <a:xfrm>
            <a:off x="3026525" y="2989563"/>
            <a:ext cx="217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sz="1000">
                <a:solidFill>
                  <a:schemeClr val="dk1"/>
                </a:solidFill>
                <a:latin typeface="Lexend"/>
                <a:ea typeface="Lexend"/>
                <a:cs typeface="Lexend"/>
                <a:sym typeface="Lexend"/>
              </a:rPr>
              <a:t>Precision = </a:t>
            </a:r>
            <a:r>
              <a:rPr lang="fr" sz="1000">
                <a:solidFill>
                  <a:srgbClr val="0B5394"/>
                </a:solidFill>
                <a:latin typeface="Lexend"/>
                <a:ea typeface="Lexend"/>
                <a:cs typeface="Lexend"/>
                <a:sym typeface="Lexend"/>
              </a:rPr>
              <a:t>99 %</a:t>
            </a:r>
            <a:r>
              <a:rPr lang="fr" sz="900">
                <a:solidFill>
                  <a:srgbClr val="0B5394"/>
                </a:solidFill>
                <a:latin typeface="Lexend"/>
                <a:ea typeface="Lexend"/>
                <a:cs typeface="Lexend"/>
                <a:sym typeface="Lexend"/>
              </a:rPr>
              <a:t> </a:t>
            </a:r>
            <a:endParaRPr sz="900">
              <a:solidFill>
                <a:srgbClr val="0B5394"/>
              </a:solidFill>
              <a:latin typeface="Lexend"/>
              <a:ea typeface="Lexend"/>
              <a:cs typeface="Lexend"/>
              <a:sym typeface="Lexend"/>
            </a:endParaRPr>
          </a:p>
        </p:txBody>
      </p:sp>
      <p:sp>
        <p:nvSpPr>
          <p:cNvPr id="416" name="Google Shape;416;p35"/>
          <p:cNvSpPr txBox="1"/>
          <p:nvPr/>
        </p:nvSpPr>
        <p:spPr>
          <a:xfrm>
            <a:off x="3026525" y="3460172"/>
            <a:ext cx="2176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dk1"/>
                </a:solidFill>
                <a:latin typeface="Lexend"/>
                <a:ea typeface="Lexend"/>
                <a:cs typeface="Lexend"/>
                <a:sym typeface="Lexend"/>
              </a:rPr>
              <a:t>Recall = </a:t>
            </a:r>
            <a:r>
              <a:rPr lang="fr" sz="1000">
                <a:solidFill>
                  <a:srgbClr val="0B5394"/>
                </a:solidFill>
                <a:latin typeface="Lexend"/>
                <a:ea typeface="Lexend"/>
                <a:cs typeface="Lexend"/>
                <a:sym typeface="Lexend"/>
              </a:rPr>
              <a:t>99 %</a:t>
            </a:r>
            <a:r>
              <a:rPr lang="fr" sz="900">
                <a:solidFill>
                  <a:srgbClr val="0B5394"/>
                </a:solidFill>
                <a:latin typeface="Lexend"/>
                <a:ea typeface="Lexend"/>
                <a:cs typeface="Lexend"/>
                <a:sym typeface="Lexend"/>
              </a:rPr>
              <a:t> </a:t>
            </a:r>
            <a:endParaRPr sz="1000">
              <a:solidFill>
                <a:srgbClr val="0B5394"/>
              </a:solidFill>
              <a:latin typeface="Lexend"/>
              <a:ea typeface="Lexend"/>
              <a:cs typeface="Lexend"/>
              <a:sym typeface="Lexend"/>
            </a:endParaRPr>
          </a:p>
          <a:p>
            <a:pPr indent="0" lvl="0" marL="0" rtl="0" algn="ctr">
              <a:spcBef>
                <a:spcPts val="0"/>
              </a:spcBef>
              <a:spcAft>
                <a:spcPts val="0"/>
              </a:spcAft>
              <a:buNone/>
            </a:pPr>
            <a:r>
              <a:t/>
            </a:r>
            <a:endParaRPr sz="900">
              <a:solidFill>
                <a:srgbClr val="0B5394"/>
              </a:solidFill>
              <a:latin typeface="Lexend"/>
              <a:ea typeface="Lexend"/>
              <a:cs typeface="Lexend"/>
              <a:sym typeface="Lexend"/>
            </a:endParaRPr>
          </a:p>
        </p:txBody>
      </p:sp>
      <p:pic>
        <p:nvPicPr>
          <p:cNvPr id="417" name="Google Shape;417;p35"/>
          <p:cNvPicPr preferRelativeResize="0"/>
          <p:nvPr/>
        </p:nvPicPr>
        <p:blipFill>
          <a:blip r:embed="rId5">
            <a:alphaModFix/>
          </a:blip>
          <a:stretch>
            <a:fillRect/>
          </a:stretch>
        </p:blipFill>
        <p:spPr>
          <a:xfrm>
            <a:off x="3653338" y="1841713"/>
            <a:ext cx="1073675" cy="605610"/>
          </a:xfrm>
          <a:prstGeom prst="rect">
            <a:avLst/>
          </a:prstGeom>
          <a:noFill/>
          <a:ln>
            <a:noFill/>
          </a:ln>
        </p:spPr>
      </p:pic>
      <p:pic>
        <p:nvPicPr>
          <p:cNvPr id="418" name="Google Shape;418;p35"/>
          <p:cNvPicPr preferRelativeResize="0"/>
          <p:nvPr/>
        </p:nvPicPr>
        <p:blipFill>
          <a:blip r:embed="rId6">
            <a:alphaModFix/>
          </a:blip>
          <a:stretch>
            <a:fillRect/>
          </a:stretch>
        </p:blipFill>
        <p:spPr>
          <a:xfrm>
            <a:off x="-15000" y="1592875"/>
            <a:ext cx="2864001" cy="3320800"/>
          </a:xfrm>
          <a:prstGeom prst="rect">
            <a:avLst/>
          </a:prstGeom>
          <a:noFill/>
          <a:ln>
            <a:noFill/>
          </a:ln>
        </p:spPr>
      </p:pic>
      <p:pic>
        <p:nvPicPr>
          <p:cNvPr id="419" name="Google Shape;419;p35"/>
          <p:cNvPicPr preferRelativeResize="0"/>
          <p:nvPr/>
        </p:nvPicPr>
        <p:blipFill>
          <a:blip r:embed="rId7">
            <a:alphaModFix/>
          </a:blip>
          <a:stretch>
            <a:fillRect/>
          </a:stretch>
        </p:blipFill>
        <p:spPr>
          <a:xfrm>
            <a:off x="5531350" y="1592875"/>
            <a:ext cx="3219300" cy="2679001"/>
          </a:xfrm>
          <a:prstGeom prst="rect">
            <a:avLst/>
          </a:prstGeom>
          <a:noFill/>
          <a:ln>
            <a:noFill/>
          </a:ln>
        </p:spPr>
      </p:pic>
      <p:sp>
        <p:nvSpPr>
          <p:cNvPr id="420" name="Google Shape;420;p35"/>
          <p:cNvSpPr txBox="1"/>
          <p:nvPr/>
        </p:nvSpPr>
        <p:spPr>
          <a:xfrm>
            <a:off x="3119413" y="4069050"/>
            <a:ext cx="2491500" cy="4080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fr" sz="1450">
                <a:solidFill>
                  <a:srgbClr val="073763"/>
                </a:solidFill>
                <a:highlight>
                  <a:srgbClr val="FFFFFF"/>
                </a:highlight>
                <a:latin typeface="Lexend"/>
                <a:ea typeface="Lexend"/>
                <a:cs typeface="Lexend"/>
                <a:sym typeface="Lexend"/>
              </a:rPr>
              <a:t>MODÈLE</a:t>
            </a:r>
            <a:r>
              <a:rPr b="1" i="1" lang="fr" sz="1450">
                <a:solidFill>
                  <a:srgbClr val="073763"/>
                </a:solidFill>
                <a:highlight>
                  <a:srgbClr val="FFFFFF"/>
                </a:highlight>
                <a:latin typeface="Lexend"/>
                <a:ea typeface="Lexend"/>
                <a:cs typeface="Lexend"/>
                <a:sym typeface="Lexend"/>
              </a:rPr>
              <a:t> PARFAIT</a:t>
            </a:r>
            <a:endParaRPr b="1" sz="1500">
              <a:solidFill>
                <a:srgbClr val="073763"/>
              </a:solidFill>
              <a:latin typeface="Lexend"/>
              <a:ea typeface="Lexend"/>
              <a:cs typeface="Lexend"/>
              <a:sym typeface="Lexend"/>
            </a:endParaRPr>
          </a:p>
        </p:txBody>
      </p:sp>
      <p:sp>
        <p:nvSpPr>
          <p:cNvPr id="421" name="Google Shape;421;p35"/>
          <p:cNvSpPr/>
          <p:nvPr/>
        </p:nvSpPr>
        <p:spPr>
          <a:xfrm>
            <a:off x="7225775" y="3613450"/>
            <a:ext cx="1398900" cy="226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20"/>
                                        </p:tgtEl>
                                        <p:attrNameLst>
                                          <p:attrName>style.visibility</p:attrName>
                                        </p:attrNameLst>
                                      </p:cBhvr>
                                      <p:to>
                                        <p:strVal val="visible"/>
                                      </p:to>
                                    </p:set>
                                    <p:anim calcmode="lin" valueType="num">
                                      <p:cBhvr additive="base">
                                        <p:cTn dur="1000"/>
                                        <p:tgtEl>
                                          <p:spTgt spid="420"/>
                                        </p:tgtEl>
                                        <p:attrNameLst>
                                          <p:attrName>ppt_w</p:attrName>
                                        </p:attrNameLst>
                                      </p:cBhvr>
                                      <p:tavLst>
                                        <p:tav fmla="" tm="0">
                                          <p:val>
                                            <p:strVal val="0"/>
                                          </p:val>
                                        </p:tav>
                                        <p:tav fmla="" tm="100000">
                                          <p:val>
                                            <p:strVal val="#ppt_w"/>
                                          </p:val>
                                        </p:tav>
                                      </p:tavLst>
                                    </p:anim>
                                    <p:anim calcmode="lin" valueType="num">
                                      <p:cBhvr additive="base">
                                        <p:cTn dur="1000"/>
                                        <p:tgtEl>
                                          <p:spTgt spid="42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27" name="Google Shape;427;p36"/>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RÉGRESSION</a:t>
            </a:r>
            <a:r>
              <a:rPr b="1" lang="fr" sz="1200">
                <a:highlight>
                  <a:srgbClr val="FFFFFF"/>
                </a:highlight>
                <a:latin typeface="Lexend"/>
                <a:ea typeface="Lexend"/>
                <a:cs typeface="Lexend"/>
                <a:sym typeface="Lexend"/>
              </a:rPr>
              <a:t> LOGISTIQUE</a:t>
            </a:r>
            <a:endParaRPr b="1" sz="1700">
              <a:latin typeface="Lexend"/>
              <a:ea typeface="Lexend"/>
              <a:cs typeface="Lexend"/>
              <a:sym typeface="Lexend"/>
            </a:endParaRPr>
          </a:p>
        </p:txBody>
      </p:sp>
      <p:sp>
        <p:nvSpPr>
          <p:cNvPr id="428" name="Google Shape;428;p36"/>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Résumé de la partie</a:t>
            </a:r>
            <a:endParaRPr sz="1600">
              <a:solidFill>
                <a:schemeClr val="dk1"/>
              </a:solidFill>
              <a:latin typeface="Lexend"/>
              <a:ea typeface="Lexend"/>
              <a:cs typeface="Lexend"/>
              <a:sym typeface="Lexend"/>
            </a:endParaRPr>
          </a:p>
        </p:txBody>
      </p:sp>
      <p:pic>
        <p:nvPicPr>
          <p:cNvPr id="429" name="Google Shape;429;p36"/>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430" name="Google Shape;430;p36"/>
          <p:cNvSpPr txBox="1"/>
          <p:nvPr/>
        </p:nvSpPr>
        <p:spPr>
          <a:xfrm>
            <a:off x="3635925" y="1682300"/>
            <a:ext cx="35154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073763"/>
                </a:solidFill>
                <a:latin typeface="Lexend"/>
                <a:ea typeface="Lexend"/>
                <a:cs typeface="Lexend"/>
                <a:sym typeface="Lexend"/>
              </a:rPr>
              <a:t>R2 est significatifs malgré la suppression variables non significatives</a:t>
            </a:r>
            <a:endParaRPr sz="1300">
              <a:solidFill>
                <a:srgbClr val="073763"/>
              </a:solidFill>
              <a:latin typeface="Lexend"/>
              <a:ea typeface="Lexend"/>
              <a:cs typeface="Lexend"/>
              <a:sym typeface="Lexend"/>
            </a:endParaRPr>
          </a:p>
          <a:p>
            <a:pPr indent="0" lvl="0" marL="0" rtl="0" algn="l">
              <a:spcBef>
                <a:spcPts val="0"/>
              </a:spcBef>
              <a:spcAft>
                <a:spcPts val="0"/>
              </a:spcAft>
              <a:buNone/>
            </a:pPr>
            <a:r>
              <a:t/>
            </a:r>
            <a:endParaRPr sz="1300">
              <a:solidFill>
                <a:srgbClr val="073763"/>
              </a:solidFill>
              <a:latin typeface="Lexend"/>
              <a:ea typeface="Lexend"/>
              <a:cs typeface="Lexend"/>
              <a:sym typeface="Lexend"/>
            </a:endParaRPr>
          </a:p>
          <a:p>
            <a:pPr indent="0" lvl="0" marL="0" rtl="0" algn="l">
              <a:spcBef>
                <a:spcPts val="0"/>
              </a:spcBef>
              <a:spcAft>
                <a:spcPts val="0"/>
              </a:spcAft>
              <a:buNone/>
            </a:pPr>
            <a:r>
              <a:rPr lang="fr" sz="1300">
                <a:solidFill>
                  <a:srgbClr val="073763"/>
                </a:solidFill>
                <a:latin typeface="Lexend"/>
                <a:ea typeface="Lexend"/>
                <a:cs typeface="Lexend"/>
                <a:sym typeface="Lexend"/>
              </a:rPr>
              <a:t>Les </a:t>
            </a:r>
            <a:r>
              <a:rPr lang="fr" sz="1300">
                <a:solidFill>
                  <a:srgbClr val="073763"/>
                </a:solidFill>
                <a:latin typeface="Lexend"/>
                <a:ea typeface="Lexend"/>
                <a:cs typeface="Lexend"/>
                <a:sym typeface="Lexend"/>
              </a:rPr>
              <a:t>métriques</a:t>
            </a:r>
            <a:r>
              <a:rPr lang="fr" sz="1300">
                <a:solidFill>
                  <a:srgbClr val="073763"/>
                </a:solidFill>
                <a:latin typeface="Lexend"/>
                <a:ea typeface="Lexend"/>
                <a:cs typeface="Lexend"/>
                <a:sym typeface="Lexend"/>
              </a:rPr>
              <a:t> et courbe R.O.C montre un modèle parfait</a:t>
            </a:r>
            <a:endParaRPr sz="1300">
              <a:solidFill>
                <a:srgbClr val="073763"/>
              </a:solidFill>
              <a:latin typeface="Lexend"/>
              <a:ea typeface="Lexend"/>
              <a:cs typeface="Lexend"/>
              <a:sym typeface="Lexend"/>
            </a:endParaRPr>
          </a:p>
          <a:p>
            <a:pPr indent="0" lvl="0" marL="0" rtl="0" algn="l">
              <a:spcBef>
                <a:spcPts val="0"/>
              </a:spcBef>
              <a:spcAft>
                <a:spcPts val="0"/>
              </a:spcAft>
              <a:buNone/>
            </a:pPr>
            <a:r>
              <a:t/>
            </a:r>
            <a:endParaRPr sz="1300">
              <a:solidFill>
                <a:srgbClr val="073763"/>
              </a:solidFill>
              <a:latin typeface="Lexend"/>
              <a:ea typeface="Lexend"/>
              <a:cs typeface="Lexend"/>
              <a:sym typeface="Lexend"/>
            </a:endParaRPr>
          </a:p>
          <a:p>
            <a:pPr indent="0" lvl="0" marL="0" rtl="0" algn="l">
              <a:spcBef>
                <a:spcPts val="0"/>
              </a:spcBef>
              <a:spcAft>
                <a:spcPts val="0"/>
              </a:spcAft>
              <a:buNone/>
            </a:pPr>
            <a:r>
              <a:rPr lang="fr" sz="1300">
                <a:solidFill>
                  <a:srgbClr val="073763"/>
                </a:solidFill>
                <a:latin typeface="Lexend"/>
                <a:ea typeface="Lexend"/>
                <a:cs typeface="Lexend"/>
                <a:sym typeface="Lexend"/>
              </a:rPr>
              <a:t>Les résultats parfaits sont certainement dû aux déséquilibre des classes</a:t>
            </a:r>
            <a:endParaRPr sz="1300">
              <a:solidFill>
                <a:srgbClr val="073763"/>
              </a:solidFill>
              <a:latin typeface="Lexend"/>
              <a:ea typeface="Lexend"/>
              <a:cs typeface="Lexend"/>
              <a:sym typeface="Lexend"/>
            </a:endParaRPr>
          </a:p>
        </p:txBody>
      </p:sp>
      <p:pic>
        <p:nvPicPr>
          <p:cNvPr id="431" name="Google Shape;431;p36"/>
          <p:cNvPicPr preferRelativeResize="0"/>
          <p:nvPr/>
        </p:nvPicPr>
        <p:blipFill>
          <a:blip r:embed="rId4">
            <a:alphaModFix/>
          </a:blip>
          <a:stretch>
            <a:fillRect/>
          </a:stretch>
        </p:blipFill>
        <p:spPr>
          <a:xfrm>
            <a:off x="661975" y="1994738"/>
            <a:ext cx="2668488" cy="2668488"/>
          </a:xfrm>
          <a:prstGeom prst="rect">
            <a:avLst/>
          </a:prstGeom>
          <a:noFill/>
          <a:ln>
            <a:noFill/>
          </a:ln>
        </p:spPr>
      </p:pic>
      <p:pic>
        <p:nvPicPr>
          <p:cNvPr id="432" name="Google Shape;432;p36"/>
          <p:cNvPicPr preferRelativeResize="0"/>
          <p:nvPr/>
        </p:nvPicPr>
        <p:blipFill>
          <a:blip r:embed="rId5">
            <a:alphaModFix amt="20000"/>
          </a:blip>
          <a:stretch>
            <a:fillRect/>
          </a:stretch>
        </p:blipFill>
        <p:spPr>
          <a:xfrm>
            <a:off x="6761425" y="0"/>
            <a:ext cx="2382577" cy="1539251"/>
          </a:xfrm>
          <a:prstGeom prst="rect">
            <a:avLst/>
          </a:prstGeom>
          <a:noFill/>
          <a:ln>
            <a:noFill/>
          </a:ln>
        </p:spPr>
      </p:pic>
      <p:sp>
        <p:nvSpPr>
          <p:cNvPr id="433" name="Google Shape;433;p36"/>
          <p:cNvSpPr txBox="1"/>
          <p:nvPr/>
        </p:nvSpPr>
        <p:spPr>
          <a:xfrm>
            <a:off x="3212550" y="3836975"/>
            <a:ext cx="5259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50">
                <a:solidFill>
                  <a:srgbClr val="FF0000"/>
                </a:solidFill>
                <a:highlight>
                  <a:srgbClr val="FFFFFF"/>
                </a:highlight>
                <a:latin typeface="Lexend"/>
                <a:ea typeface="Lexend"/>
                <a:cs typeface="Lexend"/>
                <a:sym typeface="Lexend"/>
              </a:rPr>
              <a:t>Nous n'avions plus assez de temps, mais il est possible d'équilibrer les classes et d'appliquer à nouveau les étapes de la  régression</a:t>
            </a:r>
            <a:endParaRPr sz="1100">
              <a:solidFill>
                <a:srgbClr val="FF0000"/>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1000"/>
                                        <p:tgtEl>
                                          <p:spTgt spid="430"/>
                                        </p:tgtEl>
                                        <p:attrNameLst>
                                          <p:attrName>ppt_w</p:attrName>
                                        </p:attrNameLst>
                                      </p:cBhvr>
                                      <p:tavLst>
                                        <p:tav fmla="" tm="0">
                                          <p:val>
                                            <p:strVal val="0"/>
                                          </p:val>
                                        </p:tav>
                                        <p:tav fmla="" tm="100000">
                                          <p:val>
                                            <p:strVal val="#ppt_w"/>
                                          </p:val>
                                        </p:tav>
                                      </p:tavLst>
                                    </p:anim>
                                    <p:anim calcmode="lin" valueType="num">
                                      <p:cBhvr additive="base">
                                        <p:cTn dur="1000"/>
                                        <p:tgtEl>
                                          <p:spTgt spid="43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39" name="Google Shape;439;p37"/>
          <p:cNvSpPr txBox="1"/>
          <p:nvPr/>
        </p:nvSpPr>
        <p:spPr>
          <a:xfrm>
            <a:off x="895650" y="572813"/>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fr" sz="1200">
                <a:solidFill>
                  <a:schemeClr val="dk1"/>
                </a:solidFill>
                <a:highlight>
                  <a:schemeClr val="lt1"/>
                </a:highlight>
                <a:latin typeface="Lexend"/>
                <a:ea typeface="Lexend"/>
                <a:cs typeface="Lexend"/>
                <a:sym typeface="Lexend"/>
              </a:rPr>
              <a:t>RÉÉQUILIBRAGE</a:t>
            </a:r>
            <a:r>
              <a:rPr b="1" lang="fr" sz="1200">
                <a:solidFill>
                  <a:schemeClr val="dk1"/>
                </a:solidFill>
                <a:highlight>
                  <a:schemeClr val="lt1"/>
                </a:highlight>
                <a:latin typeface="Lexend"/>
                <a:ea typeface="Lexend"/>
                <a:cs typeface="Lexend"/>
                <a:sym typeface="Lexend"/>
              </a:rPr>
              <a:t> DES CLASSES</a:t>
            </a:r>
            <a:endParaRPr b="1" sz="1700">
              <a:latin typeface="Lexend"/>
              <a:ea typeface="Lexend"/>
              <a:cs typeface="Lexend"/>
              <a:sym typeface="Lexend"/>
            </a:endParaRPr>
          </a:p>
        </p:txBody>
      </p:sp>
      <p:sp>
        <p:nvSpPr>
          <p:cNvPr id="440" name="Google Shape;440;p37"/>
          <p:cNvSpPr txBox="1"/>
          <p:nvPr/>
        </p:nvSpPr>
        <p:spPr>
          <a:xfrm>
            <a:off x="2376612" y="103908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Sous-</a:t>
            </a:r>
            <a:r>
              <a:rPr lang="fr" sz="1000">
                <a:solidFill>
                  <a:schemeClr val="dk1"/>
                </a:solidFill>
                <a:highlight>
                  <a:schemeClr val="lt1"/>
                </a:highlight>
                <a:latin typeface="Lexend"/>
                <a:ea typeface="Lexend"/>
                <a:cs typeface="Lexend"/>
                <a:sym typeface="Lexend"/>
              </a:rPr>
              <a:t>échantillonnage</a:t>
            </a:r>
            <a:r>
              <a:rPr lang="fr" sz="1000">
                <a:solidFill>
                  <a:schemeClr val="dk1"/>
                </a:solidFill>
                <a:highlight>
                  <a:schemeClr val="lt1"/>
                </a:highlight>
                <a:latin typeface="Lexend"/>
                <a:ea typeface="Lexend"/>
                <a:cs typeface="Lexend"/>
                <a:sym typeface="Lexend"/>
              </a:rPr>
              <a:t> et sur-</a:t>
            </a:r>
            <a:r>
              <a:rPr lang="fr" sz="1000">
                <a:solidFill>
                  <a:schemeClr val="dk1"/>
                </a:solidFill>
                <a:highlight>
                  <a:schemeClr val="lt1"/>
                </a:highlight>
                <a:latin typeface="Lexend"/>
                <a:ea typeface="Lexend"/>
                <a:cs typeface="Lexend"/>
                <a:sym typeface="Lexend"/>
              </a:rPr>
              <a:t>échantillonnage</a:t>
            </a:r>
            <a:endParaRPr sz="1500">
              <a:solidFill>
                <a:schemeClr val="dk1"/>
              </a:solidFill>
              <a:latin typeface="Lexend"/>
              <a:ea typeface="Lexend"/>
              <a:cs typeface="Lexend"/>
              <a:sym typeface="Lexend"/>
            </a:endParaRPr>
          </a:p>
        </p:txBody>
      </p:sp>
      <p:pic>
        <p:nvPicPr>
          <p:cNvPr id="441" name="Google Shape;441;p37"/>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442" name="Google Shape;442;p37"/>
          <p:cNvPicPr preferRelativeResize="0"/>
          <p:nvPr/>
        </p:nvPicPr>
        <p:blipFill>
          <a:blip r:embed="rId4">
            <a:alphaModFix/>
          </a:blip>
          <a:stretch>
            <a:fillRect/>
          </a:stretch>
        </p:blipFill>
        <p:spPr>
          <a:xfrm>
            <a:off x="3721075" y="209450"/>
            <a:ext cx="1288175" cy="221400"/>
          </a:xfrm>
          <a:prstGeom prst="rect">
            <a:avLst/>
          </a:prstGeom>
          <a:noFill/>
          <a:ln>
            <a:noFill/>
          </a:ln>
        </p:spPr>
      </p:pic>
      <p:pic>
        <p:nvPicPr>
          <p:cNvPr id="443" name="Google Shape;443;p37"/>
          <p:cNvPicPr preferRelativeResize="0"/>
          <p:nvPr/>
        </p:nvPicPr>
        <p:blipFill>
          <a:blip r:embed="rId5">
            <a:alphaModFix/>
          </a:blip>
          <a:stretch>
            <a:fillRect/>
          </a:stretch>
        </p:blipFill>
        <p:spPr>
          <a:xfrm>
            <a:off x="4572011" y="1517764"/>
            <a:ext cx="1691575" cy="1713000"/>
          </a:xfrm>
          <a:prstGeom prst="rect">
            <a:avLst/>
          </a:prstGeom>
          <a:noFill/>
          <a:ln>
            <a:noFill/>
          </a:ln>
        </p:spPr>
      </p:pic>
      <p:pic>
        <p:nvPicPr>
          <p:cNvPr id="444" name="Google Shape;444;p37"/>
          <p:cNvPicPr preferRelativeResize="0"/>
          <p:nvPr/>
        </p:nvPicPr>
        <p:blipFill>
          <a:blip r:embed="rId6">
            <a:alphaModFix/>
          </a:blip>
          <a:stretch>
            <a:fillRect/>
          </a:stretch>
        </p:blipFill>
        <p:spPr>
          <a:xfrm>
            <a:off x="4712902" y="3344675"/>
            <a:ext cx="1550675" cy="1798824"/>
          </a:xfrm>
          <a:prstGeom prst="rect">
            <a:avLst/>
          </a:prstGeom>
          <a:noFill/>
          <a:ln>
            <a:noFill/>
          </a:ln>
        </p:spPr>
      </p:pic>
      <p:pic>
        <p:nvPicPr>
          <p:cNvPr id="445" name="Google Shape;445;p37"/>
          <p:cNvPicPr preferRelativeResize="0"/>
          <p:nvPr/>
        </p:nvPicPr>
        <p:blipFill>
          <a:blip r:embed="rId7">
            <a:alphaModFix/>
          </a:blip>
          <a:stretch>
            <a:fillRect/>
          </a:stretch>
        </p:blipFill>
        <p:spPr>
          <a:xfrm>
            <a:off x="1051050" y="2304725"/>
            <a:ext cx="1952774" cy="1798825"/>
          </a:xfrm>
          <a:prstGeom prst="rect">
            <a:avLst/>
          </a:prstGeom>
          <a:noFill/>
          <a:ln>
            <a:noFill/>
          </a:ln>
        </p:spPr>
      </p:pic>
      <p:sp>
        <p:nvSpPr>
          <p:cNvPr id="446" name="Google Shape;446;p37"/>
          <p:cNvSpPr/>
          <p:nvPr/>
        </p:nvSpPr>
        <p:spPr>
          <a:xfrm>
            <a:off x="1585050" y="3782125"/>
            <a:ext cx="3380786" cy="885437"/>
          </a:xfrm>
          <a:custGeom>
            <a:rect b="b" l="l" r="r" t="t"/>
            <a:pathLst>
              <a:path extrusionOk="0" h="30025" w="118261">
                <a:moveTo>
                  <a:pt x="8645" y="0"/>
                </a:moveTo>
                <a:cubicBezTo>
                  <a:pt x="8551" y="4591"/>
                  <a:pt x="-10186" y="22767"/>
                  <a:pt x="8083" y="27545"/>
                </a:cubicBezTo>
                <a:cubicBezTo>
                  <a:pt x="26352" y="32323"/>
                  <a:pt x="99898" y="28482"/>
                  <a:pt x="118261" y="28669"/>
                </a:cubicBezTo>
              </a:path>
            </a:pathLst>
          </a:custGeom>
          <a:noFill/>
          <a:ln cap="flat" cmpd="sng" w="9525">
            <a:solidFill>
              <a:schemeClr val="dk2"/>
            </a:solidFill>
            <a:prstDash val="solid"/>
            <a:round/>
            <a:headEnd len="med" w="med" type="none"/>
            <a:tailEnd len="med" w="med" type="none"/>
          </a:ln>
        </p:spPr>
      </p:sp>
      <p:sp>
        <p:nvSpPr>
          <p:cNvPr id="447" name="Google Shape;447;p37"/>
          <p:cNvSpPr/>
          <p:nvPr/>
        </p:nvSpPr>
        <p:spPr>
          <a:xfrm>
            <a:off x="2745450" y="2961300"/>
            <a:ext cx="3458188" cy="307125"/>
          </a:xfrm>
          <a:custGeom>
            <a:rect b="b" l="l" r="r" t="t"/>
            <a:pathLst>
              <a:path extrusionOk="0" h="12285" w="122025">
                <a:moveTo>
                  <a:pt x="0" y="11805"/>
                </a:moveTo>
                <a:cubicBezTo>
                  <a:pt x="19019" y="11711"/>
                  <a:pt x="95468" y="13211"/>
                  <a:pt x="114112" y="11243"/>
                </a:cubicBezTo>
                <a:cubicBezTo>
                  <a:pt x="132756" y="9276"/>
                  <a:pt x="112239" y="1874"/>
                  <a:pt x="111864" y="0"/>
                </a:cubicBezTo>
              </a:path>
            </a:pathLst>
          </a:custGeom>
          <a:noFill/>
          <a:ln cap="flat" cmpd="sng" w="9525">
            <a:solidFill>
              <a:schemeClr val="dk2"/>
            </a:solidFill>
            <a:prstDash val="solid"/>
            <a:round/>
            <a:headEnd len="med" w="med" type="none"/>
            <a:tailEnd len="med" w="med" type="none"/>
          </a:ln>
        </p:spPr>
      </p:sp>
      <p:sp>
        <p:nvSpPr>
          <p:cNvPr id="448" name="Google Shape;448;p37"/>
          <p:cNvSpPr txBox="1"/>
          <p:nvPr/>
        </p:nvSpPr>
        <p:spPr>
          <a:xfrm>
            <a:off x="6427525" y="2074125"/>
            <a:ext cx="2487300" cy="6003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900">
                <a:latin typeface="Lexend"/>
                <a:ea typeface="Lexend"/>
                <a:cs typeface="Lexend"/>
                <a:sym typeface="Lexend"/>
              </a:rPr>
              <a:t>O</a:t>
            </a:r>
            <a:r>
              <a:rPr lang="fr" sz="900">
                <a:latin typeface="Lexend"/>
                <a:ea typeface="Lexend"/>
                <a:cs typeface="Lexend"/>
                <a:sym typeface="Lexend"/>
              </a:rPr>
              <a:t>n diminue le nombre d’observations de  la classe majoritaire</a:t>
            </a:r>
            <a:endParaRPr sz="900">
              <a:latin typeface="Lexend"/>
              <a:ea typeface="Lexend"/>
              <a:cs typeface="Lexend"/>
              <a:sym typeface="Lexend"/>
            </a:endParaRPr>
          </a:p>
          <a:p>
            <a:pPr indent="0" lvl="0" marL="0" rtl="0" algn="ctr">
              <a:spcBef>
                <a:spcPts val="0"/>
              </a:spcBef>
              <a:spcAft>
                <a:spcPts val="0"/>
              </a:spcAft>
              <a:buNone/>
            </a:pPr>
            <a:r>
              <a:rPr b="1" lang="fr" sz="900">
                <a:solidFill>
                  <a:srgbClr val="073763"/>
                </a:solidFill>
                <a:latin typeface="Lexend"/>
                <a:ea typeface="Lexend"/>
                <a:cs typeface="Lexend"/>
                <a:sym typeface="Lexend"/>
              </a:rPr>
              <a:t>1000</a:t>
            </a:r>
            <a:r>
              <a:rPr lang="fr" sz="900">
                <a:latin typeface="Lexend"/>
                <a:ea typeface="Lexend"/>
                <a:cs typeface="Lexend"/>
                <a:sym typeface="Lexend"/>
              </a:rPr>
              <a:t> devient </a:t>
            </a:r>
            <a:r>
              <a:rPr b="1" lang="fr" sz="900">
                <a:solidFill>
                  <a:srgbClr val="073763"/>
                </a:solidFill>
                <a:latin typeface="Lexend"/>
                <a:ea typeface="Lexend"/>
                <a:cs typeface="Lexend"/>
                <a:sym typeface="Lexend"/>
              </a:rPr>
              <a:t>500</a:t>
            </a:r>
            <a:endParaRPr b="1" sz="900">
              <a:solidFill>
                <a:srgbClr val="073763"/>
              </a:solidFill>
              <a:latin typeface="Lexend"/>
              <a:ea typeface="Lexend"/>
              <a:cs typeface="Lexend"/>
              <a:sym typeface="Lexend"/>
            </a:endParaRPr>
          </a:p>
        </p:txBody>
      </p:sp>
      <p:sp>
        <p:nvSpPr>
          <p:cNvPr id="449" name="Google Shape;449;p37"/>
          <p:cNvSpPr txBox="1"/>
          <p:nvPr/>
        </p:nvSpPr>
        <p:spPr>
          <a:xfrm>
            <a:off x="6369125" y="3856700"/>
            <a:ext cx="2545800" cy="600300"/>
          </a:xfrm>
          <a:prstGeom prst="rect">
            <a:avLst/>
          </a:prstGeom>
          <a:noFill/>
          <a:ln cap="flat" cmpd="sng" w="19050">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900">
                <a:latin typeface="Lexend"/>
                <a:ea typeface="Lexend"/>
                <a:cs typeface="Lexend"/>
                <a:sym typeface="Lexend"/>
              </a:rPr>
              <a:t>On augmente le nombre d’observations de  la classe minoritaire</a:t>
            </a:r>
            <a:endParaRPr sz="900">
              <a:latin typeface="Lexend"/>
              <a:ea typeface="Lexend"/>
              <a:cs typeface="Lexend"/>
              <a:sym typeface="Lexend"/>
            </a:endParaRPr>
          </a:p>
          <a:p>
            <a:pPr indent="0" lvl="0" marL="0" rtl="0" algn="ctr">
              <a:spcBef>
                <a:spcPts val="0"/>
              </a:spcBef>
              <a:spcAft>
                <a:spcPts val="0"/>
              </a:spcAft>
              <a:buNone/>
            </a:pPr>
            <a:r>
              <a:rPr b="1" lang="fr" sz="900">
                <a:solidFill>
                  <a:srgbClr val="073763"/>
                </a:solidFill>
                <a:latin typeface="Lexend"/>
                <a:ea typeface="Lexend"/>
                <a:cs typeface="Lexend"/>
                <a:sym typeface="Lexend"/>
              </a:rPr>
              <a:t>5</a:t>
            </a:r>
            <a:r>
              <a:rPr b="1" lang="fr" sz="900">
                <a:solidFill>
                  <a:srgbClr val="073763"/>
                </a:solidFill>
                <a:latin typeface="Lexend"/>
                <a:ea typeface="Lexend"/>
                <a:cs typeface="Lexend"/>
                <a:sym typeface="Lexend"/>
              </a:rPr>
              <a:t>00</a:t>
            </a:r>
            <a:r>
              <a:rPr lang="fr" sz="900">
                <a:latin typeface="Lexend"/>
                <a:ea typeface="Lexend"/>
                <a:cs typeface="Lexend"/>
                <a:sym typeface="Lexend"/>
              </a:rPr>
              <a:t> devient </a:t>
            </a:r>
            <a:r>
              <a:rPr b="1" lang="fr" sz="900">
                <a:solidFill>
                  <a:srgbClr val="073763"/>
                </a:solidFill>
                <a:latin typeface="Lexend"/>
                <a:ea typeface="Lexend"/>
                <a:cs typeface="Lexend"/>
                <a:sym typeface="Lexend"/>
              </a:rPr>
              <a:t>10</a:t>
            </a:r>
            <a:r>
              <a:rPr b="1" lang="fr" sz="900">
                <a:solidFill>
                  <a:srgbClr val="073763"/>
                </a:solidFill>
                <a:latin typeface="Lexend"/>
                <a:ea typeface="Lexend"/>
                <a:cs typeface="Lexend"/>
                <a:sym typeface="Lexend"/>
              </a:rPr>
              <a:t>00</a:t>
            </a:r>
            <a:endParaRPr b="1" sz="900">
              <a:solidFill>
                <a:srgbClr val="073763"/>
              </a:solidFill>
              <a:latin typeface="Lexend"/>
              <a:ea typeface="Lexend"/>
              <a:cs typeface="Lexend"/>
              <a:sym typeface="Lexend"/>
            </a:endParaRPr>
          </a:p>
        </p:txBody>
      </p:sp>
      <p:pic>
        <p:nvPicPr>
          <p:cNvPr id="450" name="Google Shape;450;p37"/>
          <p:cNvPicPr preferRelativeResize="0"/>
          <p:nvPr/>
        </p:nvPicPr>
        <p:blipFill>
          <a:blip r:embed="rId8">
            <a:alphaModFix/>
          </a:blip>
          <a:stretch>
            <a:fillRect/>
          </a:stretch>
        </p:blipFill>
        <p:spPr>
          <a:xfrm>
            <a:off x="3634123" y="2837175"/>
            <a:ext cx="428150" cy="307126"/>
          </a:xfrm>
          <a:prstGeom prst="rect">
            <a:avLst/>
          </a:prstGeom>
          <a:noFill/>
          <a:ln>
            <a:noFill/>
          </a:ln>
        </p:spPr>
      </p:pic>
      <p:pic>
        <p:nvPicPr>
          <p:cNvPr id="451" name="Google Shape;451;p37"/>
          <p:cNvPicPr preferRelativeResize="0"/>
          <p:nvPr/>
        </p:nvPicPr>
        <p:blipFill>
          <a:blip r:embed="rId9">
            <a:alphaModFix/>
          </a:blip>
          <a:stretch>
            <a:fillRect/>
          </a:stretch>
        </p:blipFill>
        <p:spPr>
          <a:xfrm>
            <a:off x="3608326" y="4166850"/>
            <a:ext cx="428148" cy="307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8"/>
                                        </p:tgtEl>
                                        <p:attrNameLst>
                                          <p:attrName>style.visibility</p:attrName>
                                        </p:attrNameLst>
                                      </p:cBhvr>
                                      <p:to>
                                        <p:strVal val="visible"/>
                                      </p:to>
                                    </p:set>
                                    <p:anim calcmode="lin" valueType="num">
                                      <p:cBhvr additive="base">
                                        <p:cTn dur="1000"/>
                                        <p:tgtEl>
                                          <p:spTgt spid="448"/>
                                        </p:tgtEl>
                                        <p:attrNameLst>
                                          <p:attrName>ppt_w</p:attrName>
                                        </p:attrNameLst>
                                      </p:cBhvr>
                                      <p:tavLst>
                                        <p:tav fmla="" tm="0">
                                          <p:val>
                                            <p:strVal val="0"/>
                                          </p:val>
                                        </p:tav>
                                        <p:tav fmla="" tm="100000">
                                          <p:val>
                                            <p:strVal val="#ppt_w"/>
                                          </p:val>
                                        </p:tav>
                                      </p:tavLst>
                                    </p:anim>
                                    <p:anim calcmode="lin" valueType="num">
                                      <p:cBhvr additive="base">
                                        <p:cTn dur="1000"/>
                                        <p:tgtEl>
                                          <p:spTgt spid="44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1000"/>
                                        <p:tgtEl>
                                          <p:spTgt spid="449"/>
                                        </p:tgtEl>
                                        <p:attrNameLst>
                                          <p:attrName>ppt_w</p:attrName>
                                        </p:attrNameLst>
                                      </p:cBhvr>
                                      <p:tavLst>
                                        <p:tav fmla="" tm="0">
                                          <p:val>
                                            <p:strVal val="0"/>
                                          </p:val>
                                        </p:tav>
                                        <p:tav fmla="" tm="100000">
                                          <p:val>
                                            <p:strVal val="#ppt_w"/>
                                          </p:val>
                                        </p:tav>
                                      </p:tavLst>
                                    </p:anim>
                                    <p:anim calcmode="lin" valueType="num">
                                      <p:cBhvr additive="base">
                                        <p:cTn dur="1000"/>
                                        <p:tgtEl>
                                          <p:spTgt spid="44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57" name="Google Shape;457;p38"/>
          <p:cNvSpPr txBox="1"/>
          <p:nvPr/>
        </p:nvSpPr>
        <p:spPr>
          <a:xfrm>
            <a:off x="895650" y="572813"/>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fr" sz="1200">
                <a:solidFill>
                  <a:schemeClr val="dk1"/>
                </a:solidFill>
                <a:highlight>
                  <a:schemeClr val="lt1"/>
                </a:highlight>
                <a:latin typeface="Lexend"/>
                <a:ea typeface="Lexend"/>
                <a:cs typeface="Lexend"/>
                <a:sym typeface="Lexend"/>
              </a:rPr>
              <a:t>TEST DE L’ ALGORITHME</a:t>
            </a:r>
            <a:endParaRPr b="1" sz="1700">
              <a:latin typeface="Lexend"/>
              <a:ea typeface="Lexend"/>
              <a:cs typeface="Lexend"/>
              <a:sym typeface="Lexend"/>
            </a:endParaRPr>
          </a:p>
        </p:txBody>
      </p:sp>
      <p:sp>
        <p:nvSpPr>
          <p:cNvPr id="458" name="Google Shape;458;p38"/>
          <p:cNvSpPr txBox="1"/>
          <p:nvPr/>
        </p:nvSpPr>
        <p:spPr>
          <a:xfrm>
            <a:off x="2376612" y="1039088"/>
            <a:ext cx="38349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rgbClr val="0B5394"/>
                </a:solidFill>
                <a:highlight>
                  <a:schemeClr val="lt1"/>
                </a:highlight>
                <a:latin typeface="Lexend"/>
                <a:ea typeface="Lexend"/>
                <a:cs typeface="Lexend"/>
                <a:sym typeface="Lexend"/>
              </a:rPr>
              <a:t>Création d’une fonction </a:t>
            </a:r>
            <a:endParaRPr sz="1500">
              <a:solidFill>
                <a:srgbClr val="0B5394"/>
              </a:solidFill>
              <a:latin typeface="Lexend"/>
              <a:ea typeface="Lexend"/>
              <a:cs typeface="Lexend"/>
              <a:sym typeface="Lexend"/>
            </a:endParaRPr>
          </a:p>
        </p:txBody>
      </p:sp>
      <p:pic>
        <p:nvPicPr>
          <p:cNvPr id="459" name="Google Shape;459;p38"/>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460" name="Google Shape;460;p38"/>
          <p:cNvPicPr preferRelativeResize="0"/>
          <p:nvPr/>
        </p:nvPicPr>
        <p:blipFill>
          <a:blip r:embed="rId4">
            <a:alphaModFix/>
          </a:blip>
          <a:stretch>
            <a:fillRect/>
          </a:stretch>
        </p:blipFill>
        <p:spPr>
          <a:xfrm>
            <a:off x="3721075" y="209450"/>
            <a:ext cx="1288175" cy="221400"/>
          </a:xfrm>
          <a:prstGeom prst="rect">
            <a:avLst/>
          </a:prstGeom>
          <a:noFill/>
          <a:ln>
            <a:noFill/>
          </a:ln>
        </p:spPr>
      </p:pic>
      <p:pic>
        <p:nvPicPr>
          <p:cNvPr id="461" name="Google Shape;461;p38"/>
          <p:cNvPicPr preferRelativeResize="0"/>
          <p:nvPr/>
        </p:nvPicPr>
        <p:blipFill>
          <a:blip r:embed="rId5">
            <a:alphaModFix/>
          </a:blip>
          <a:stretch>
            <a:fillRect/>
          </a:stretch>
        </p:blipFill>
        <p:spPr>
          <a:xfrm>
            <a:off x="1520925" y="1857600"/>
            <a:ext cx="1533825" cy="1533850"/>
          </a:xfrm>
          <a:prstGeom prst="rect">
            <a:avLst/>
          </a:prstGeom>
          <a:noFill/>
          <a:ln>
            <a:noFill/>
          </a:ln>
        </p:spPr>
      </p:pic>
      <p:pic>
        <p:nvPicPr>
          <p:cNvPr id="462" name="Google Shape;462;p38"/>
          <p:cNvPicPr preferRelativeResize="0"/>
          <p:nvPr/>
        </p:nvPicPr>
        <p:blipFill>
          <a:blip r:embed="rId6">
            <a:alphaModFix/>
          </a:blip>
          <a:stretch>
            <a:fillRect/>
          </a:stretch>
        </p:blipFill>
        <p:spPr>
          <a:xfrm>
            <a:off x="5520200" y="2248150"/>
            <a:ext cx="1803987" cy="2091475"/>
          </a:xfrm>
          <a:prstGeom prst="rect">
            <a:avLst/>
          </a:prstGeom>
          <a:noFill/>
          <a:ln>
            <a:noFill/>
          </a:ln>
        </p:spPr>
      </p:pic>
      <p:cxnSp>
        <p:nvCxnSpPr>
          <p:cNvPr id="463" name="Google Shape;463;p38"/>
          <p:cNvCxnSpPr/>
          <p:nvPr/>
        </p:nvCxnSpPr>
        <p:spPr>
          <a:xfrm>
            <a:off x="3231475" y="2571750"/>
            <a:ext cx="2112000" cy="589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84" name="Google Shape;84;p15"/>
          <p:cNvSpPr txBox="1"/>
          <p:nvPr/>
        </p:nvSpPr>
        <p:spPr>
          <a:xfrm>
            <a:off x="4342025" y="4312538"/>
            <a:ext cx="3834900" cy="38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fr" sz="1300">
                <a:solidFill>
                  <a:srgbClr val="1C4587"/>
                </a:solidFill>
                <a:highlight>
                  <a:schemeClr val="lt1"/>
                </a:highlight>
                <a:latin typeface="Lexend"/>
                <a:ea typeface="Lexend"/>
                <a:cs typeface="Lexend"/>
                <a:sym typeface="Lexend"/>
              </a:rPr>
              <a:t>6. </a:t>
            </a:r>
            <a:r>
              <a:rPr lang="fr" sz="1300">
                <a:solidFill>
                  <a:srgbClr val="1C4587"/>
                </a:solidFill>
                <a:highlight>
                  <a:schemeClr val="lt1"/>
                </a:highlight>
                <a:latin typeface="Lexend"/>
                <a:ea typeface="Lexend"/>
                <a:cs typeface="Lexend"/>
                <a:sym typeface="Lexend"/>
              </a:rPr>
              <a:t>Test de l’algorithme</a:t>
            </a:r>
            <a:endParaRPr sz="1100">
              <a:solidFill>
                <a:srgbClr val="271A38"/>
              </a:solidFill>
              <a:highlight>
                <a:srgbClr val="FFFFFF"/>
              </a:highlight>
              <a:latin typeface="Lexend"/>
              <a:ea typeface="Lexend"/>
              <a:cs typeface="Lexend"/>
              <a:sym typeface="Lexend"/>
            </a:endParaRPr>
          </a:p>
        </p:txBody>
      </p:sp>
      <p:sp>
        <p:nvSpPr>
          <p:cNvPr id="85" name="Google Shape;85;p15"/>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CONTEXTE</a:t>
            </a:r>
            <a:endParaRPr b="1" sz="1700">
              <a:latin typeface="Lexend"/>
              <a:ea typeface="Lexend"/>
              <a:cs typeface="Lexend"/>
              <a:sym typeface="Lexend"/>
            </a:endParaRPr>
          </a:p>
        </p:txBody>
      </p:sp>
      <p:sp>
        <p:nvSpPr>
          <p:cNvPr id="86" name="Google Shape;86;p15"/>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Méthode</a:t>
            </a:r>
            <a:endParaRPr sz="1600">
              <a:solidFill>
                <a:schemeClr val="dk1"/>
              </a:solidFill>
              <a:latin typeface="Lexend"/>
              <a:ea typeface="Lexend"/>
              <a:cs typeface="Lexend"/>
              <a:sym typeface="Lexend"/>
            </a:endParaRPr>
          </a:p>
        </p:txBody>
      </p:sp>
      <p:sp>
        <p:nvSpPr>
          <p:cNvPr id="87" name="Google Shape;87;p15"/>
          <p:cNvSpPr txBox="1"/>
          <p:nvPr/>
        </p:nvSpPr>
        <p:spPr>
          <a:xfrm>
            <a:off x="1129800" y="1508750"/>
            <a:ext cx="688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rgbClr val="271A38"/>
                </a:solidFill>
                <a:highlight>
                  <a:srgbClr val="FFFFFF"/>
                </a:highlight>
                <a:latin typeface="Lexend"/>
                <a:ea typeface="Lexend"/>
                <a:cs typeface="Lexend"/>
                <a:sym typeface="Lexend"/>
              </a:rPr>
              <a:t>Mise en place d’une modélisation qui serait capable d’identifier automatiquement les vrais des faux billets. A partir du jeu de données mis à notre disposition.</a:t>
            </a:r>
            <a:endParaRPr sz="700">
              <a:solidFill>
                <a:srgbClr val="000000"/>
              </a:solidFill>
              <a:latin typeface="Lexend"/>
              <a:ea typeface="Lexend"/>
              <a:cs typeface="Lexend"/>
              <a:sym typeface="Lexend"/>
            </a:endParaRPr>
          </a:p>
        </p:txBody>
      </p:sp>
      <p:pic>
        <p:nvPicPr>
          <p:cNvPr id="88" name="Google Shape;88;p15"/>
          <p:cNvPicPr preferRelativeResize="0"/>
          <p:nvPr/>
        </p:nvPicPr>
        <p:blipFill>
          <a:blip r:embed="rId3">
            <a:alphaModFix/>
          </a:blip>
          <a:stretch>
            <a:fillRect/>
          </a:stretch>
        </p:blipFill>
        <p:spPr>
          <a:xfrm>
            <a:off x="152400" y="2100475"/>
            <a:ext cx="4149151" cy="2765425"/>
          </a:xfrm>
          <a:prstGeom prst="rect">
            <a:avLst/>
          </a:prstGeom>
          <a:noFill/>
          <a:ln>
            <a:noFill/>
          </a:ln>
        </p:spPr>
      </p:pic>
      <p:pic>
        <p:nvPicPr>
          <p:cNvPr id="89" name="Google Shape;89;p15"/>
          <p:cNvPicPr preferRelativeResize="0"/>
          <p:nvPr/>
        </p:nvPicPr>
        <p:blipFill>
          <a:blip r:embed="rId4">
            <a:alphaModFix/>
          </a:blip>
          <a:stretch>
            <a:fillRect/>
          </a:stretch>
        </p:blipFill>
        <p:spPr>
          <a:xfrm>
            <a:off x="3721075" y="209450"/>
            <a:ext cx="1288175" cy="221400"/>
          </a:xfrm>
          <a:prstGeom prst="rect">
            <a:avLst/>
          </a:prstGeom>
          <a:noFill/>
          <a:ln>
            <a:noFill/>
          </a:ln>
        </p:spPr>
      </p:pic>
      <p:pic>
        <p:nvPicPr>
          <p:cNvPr id="90" name="Google Shape;90;p15"/>
          <p:cNvPicPr preferRelativeResize="0"/>
          <p:nvPr/>
        </p:nvPicPr>
        <p:blipFill>
          <a:blip r:embed="rId5">
            <a:alphaModFix amt="20000"/>
          </a:blip>
          <a:stretch>
            <a:fillRect/>
          </a:stretch>
        </p:blipFill>
        <p:spPr>
          <a:xfrm>
            <a:off x="6761425" y="0"/>
            <a:ext cx="2382577" cy="1539251"/>
          </a:xfrm>
          <a:prstGeom prst="rect">
            <a:avLst/>
          </a:prstGeom>
          <a:noFill/>
          <a:ln>
            <a:noFill/>
          </a:ln>
        </p:spPr>
      </p:pic>
      <p:sp>
        <p:nvSpPr>
          <p:cNvPr id="91" name="Google Shape;91;p15"/>
          <p:cNvSpPr txBox="1"/>
          <p:nvPr/>
        </p:nvSpPr>
        <p:spPr>
          <a:xfrm>
            <a:off x="4342025" y="2046050"/>
            <a:ext cx="45570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1C4587"/>
              </a:buClr>
              <a:buSzPts val="1300"/>
              <a:buFont typeface="Lexend"/>
              <a:buAutoNum type="arabicPeriod"/>
            </a:pPr>
            <a:r>
              <a:rPr lang="fr" sz="1300">
                <a:solidFill>
                  <a:srgbClr val="1C4587"/>
                </a:solidFill>
                <a:highlight>
                  <a:schemeClr val="lt1"/>
                </a:highlight>
                <a:latin typeface="Lexend"/>
                <a:ea typeface="Lexend"/>
                <a:cs typeface="Lexend"/>
                <a:sym typeface="Lexend"/>
              </a:rPr>
              <a:t>Exploration des données (valeurs manquantes, extrêmes, matrice de corrélation…)</a:t>
            </a:r>
            <a:endParaRPr/>
          </a:p>
        </p:txBody>
      </p:sp>
      <p:sp>
        <p:nvSpPr>
          <p:cNvPr id="92" name="Google Shape;92;p15"/>
          <p:cNvSpPr txBox="1"/>
          <p:nvPr/>
        </p:nvSpPr>
        <p:spPr>
          <a:xfrm>
            <a:off x="4365475" y="2633400"/>
            <a:ext cx="43728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300">
                <a:solidFill>
                  <a:srgbClr val="1C4587"/>
                </a:solidFill>
                <a:highlight>
                  <a:schemeClr val="lt1"/>
                </a:highlight>
                <a:latin typeface="Lexend"/>
                <a:ea typeface="Lexend"/>
                <a:cs typeface="Lexend"/>
                <a:sym typeface="Lexend"/>
              </a:rPr>
              <a:t>2. </a:t>
            </a:r>
            <a:r>
              <a:rPr lang="fr" sz="1300">
                <a:solidFill>
                  <a:srgbClr val="1C4587"/>
                </a:solidFill>
                <a:highlight>
                  <a:schemeClr val="lt1"/>
                </a:highlight>
                <a:latin typeface="Lexend"/>
                <a:ea typeface="Lexend"/>
                <a:cs typeface="Lexend"/>
                <a:sym typeface="Lexend"/>
              </a:rPr>
              <a:t>Régression linéaire / Imputation des valeurs manquantes (résidus, homoscédasticité, colinéarité)</a:t>
            </a:r>
            <a:endParaRPr sz="1300">
              <a:solidFill>
                <a:srgbClr val="1C4587"/>
              </a:solidFill>
              <a:highlight>
                <a:schemeClr val="lt1"/>
              </a:highlight>
              <a:latin typeface="Lexend"/>
              <a:ea typeface="Lexend"/>
              <a:cs typeface="Lexend"/>
              <a:sym typeface="Lexend"/>
            </a:endParaRPr>
          </a:p>
        </p:txBody>
      </p:sp>
      <p:sp>
        <p:nvSpPr>
          <p:cNvPr id="93" name="Google Shape;93;p15"/>
          <p:cNvSpPr txBox="1"/>
          <p:nvPr/>
        </p:nvSpPr>
        <p:spPr>
          <a:xfrm>
            <a:off x="4395475" y="3079245"/>
            <a:ext cx="43128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300">
                <a:solidFill>
                  <a:srgbClr val="1C4587"/>
                </a:solidFill>
                <a:highlight>
                  <a:schemeClr val="lt1"/>
                </a:highlight>
                <a:latin typeface="Lexend"/>
                <a:ea typeface="Lexend"/>
                <a:cs typeface="Lexend"/>
                <a:sym typeface="Lexend"/>
              </a:rPr>
              <a:t>3. </a:t>
            </a:r>
            <a:r>
              <a:rPr lang="fr" sz="1300">
                <a:solidFill>
                  <a:srgbClr val="1C4587"/>
                </a:solidFill>
                <a:highlight>
                  <a:schemeClr val="lt1"/>
                </a:highlight>
                <a:latin typeface="Lexend"/>
                <a:ea typeface="Lexend"/>
                <a:cs typeface="Lexend"/>
                <a:sym typeface="Lexend"/>
              </a:rPr>
              <a:t>Partitionnement(ACP, Kmeans, matrice de confusion)</a:t>
            </a:r>
            <a:endParaRPr sz="1300">
              <a:solidFill>
                <a:srgbClr val="1C4587"/>
              </a:solidFill>
              <a:highlight>
                <a:schemeClr val="lt1"/>
              </a:highlight>
              <a:latin typeface="Lexend"/>
              <a:ea typeface="Lexend"/>
              <a:cs typeface="Lexend"/>
              <a:sym typeface="Lexend"/>
            </a:endParaRPr>
          </a:p>
          <a:p>
            <a:pPr indent="0" lvl="0" marL="0" rtl="0" algn="just">
              <a:spcBef>
                <a:spcPts val="0"/>
              </a:spcBef>
              <a:spcAft>
                <a:spcPts val="0"/>
              </a:spcAft>
              <a:buNone/>
            </a:pPr>
            <a:r>
              <a:t/>
            </a:r>
            <a:endParaRPr sz="1300">
              <a:solidFill>
                <a:srgbClr val="1C4587"/>
              </a:solidFill>
              <a:highlight>
                <a:schemeClr val="lt1"/>
              </a:highlight>
              <a:latin typeface="Lexend"/>
              <a:ea typeface="Lexend"/>
              <a:cs typeface="Lexend"/>
              <a:sym typeface="Lexend"/>
            </a:endParaRPr>
          </a:p>
        </p:txBody>
      </p:sp>
      <p:sp>
        <p:nvSpPr>
          <p:cNvPr id="94" name="Google Shape;94;p15"/>
          <p:cNvSpPr txBox="1"/>
          <p:nvPr/>
        </p:nvSpPr>
        <p:spPr>
          <a:xfrm>
            <a:off x="4365475" y="3546963"/>
            <a:ext cx="43728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300">
                <a:solidFill>
                  <a:srgbClr val="1C4587"/>
                </a:solidFill>
                <a:highlight>
                  <a:schemeClr val="lt1"/>
                </a:highlight>
                <a:latin typeface="Lexend"/>
                <a:ea typeface="Lexend"/>
                <a:cs typeface="Lexend"/>
                <a:sym typeface="Lexend"/>
              </a:rPr>
              <a:t>4. </a:t>
            </a:r>
            <a:r>
              <a:rPr lang="fr" sz="1300">
                <a:solidFill>
                  <a:srgbClr val="1C4587"/>
                </a:solidFill>
                <a:highlight>
                  <a:schemeClr val="lt1"/>
                </a:highlight>
                <a:latin typeface="Lexend"/>
                <a:ea typeface="Lexend"/>
                <a:cs typeface="Lexend"/>
                <a:sym typeface="Lexend"/>
              </a:rPr>
              <a:t>Régression logistique (métriques, courbe ROC,matrice de confusion)</a:t>
            </a:r>
            <a:endParaRPr sz="1300">
              <a:solidFill>
                <a:srgbClr val="1C4587"/>
              </a:solidFill>
              <a:highlight>
                <a:schemeClr val="lt1"/>
              </a:highlight>
              <a:latin typeface="Lexend"/>
              <a:ea typeface="Lexend"/>
              <a:cs typeface="Lexend"/>
              <a:sym typeface="Lexend"/>
            </a:endParaRPr>
          </a:p>
        </p:txBody>
      </p:sp>
      <p:sp>
        <p:nvSpPr>
          <p:cNvPr id="95" name="Google Shape;95;p15"/>
          <p:cNvSpPr txBox="1"/>
          <p:nvPr/>
        </p:nvSpPr>
        <p:spPr>
          <a:xfrm>
            <a:off x="4365475" y="4014600"/>
            <a:ext cx="4862700" cy="38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300">
                <a:solidFill>
                  <a:srgbClr val="1C4587"/>
                </a:solidFill>
                <a:highlight>
                  <a:schemeClr val="lt1"/>
                </a:highlight>
                <a:latin typeface="Lexend"/>
                <a:ea typeface="Lexend"/>
                <a:cs typeface="Lexend"/>
                <a:sym typeface="Lexend"/>
              </a:rPr>
              <a:t>5. </a:t>
            </a:r>
            <a:r>
              <a:rPr lang="fr" sz="1300">
                <a:solidFill>
                  <a:srgbClr val="1C4587"/>
                </a:solidFill>
                <a:highlight>
                  <a:schemeClr val="lt1"/>
                </a:highlight>
                <a:latin typeface="Lexend"/>
                <a:ea typeface="Lexend"/>
                <a:cs typeface="Lexend"/>
                <a:sym typeface="Lexend"/>
              </a:rPr>
              <a:t>Rééquilibrage </a:t>
            </a:r>
            <a:r>
              <a:rPr lang="fr" sz="1300">
                <a:solidFill>
                  <a:srgbClr val="1C4587"/>
                </a:solidFill>
                <a:highlight>
                  <a:schemeClr val="lt1"/>
                </a:highlight>
                <a:latin typeface="Lexend"/>
                <a:ea typeface="Lexend"/>
                <a:cs typeface="Lexend"/>
                <a:sym typeface="Lexend"/>
              </a:rPr>
              <a:t>(Sous-échantillonage, suréchantillonage)</a:t>
            </a:r>
            <a:endParaRPr sz="1300">
              <a:solidFill>
                <a:srgbClr val="1C4587"/>
              </a:solidFill>
              <a:highlight>
                <a:schemeClr val="lt1"/>
              </a:highlight>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01" name="Google Shape;101;p16"/>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ANALYSE DESCRIPTIVE DU JEU DE </a:t>
            </a:r>
            <a:r>
              <a:rPr b="1" lang="fr" sz="1200">
                <a:highlight>
                  <a:srgbClr val="FFFFFF"/>
                </a:highlight>
                <a:latin typeface="Lexend"/>
                <a:ea typeface="Lexend"/>
                <a:cs typeface="Lexend"/>
                <a:sym typeface="Lexend"/>
              </a:rPr>
              <a:t>DONNÉES</a:t>
            </a:r>
            <a:endParaRPr b="1" sz="1700">
              <a:latin typeface="Lexend"/>
              <a:ea typeface="Lexend"/>
              <a:cs typeface="Lexend"/>
              <a:sym typeface="Lexend"/>
            </a:endParaRPr>
          </a:p>
        </p:txBody>
      </p:sp>
      <p:sp>
        <p:nvSpPr>
          <p:cNvPr id="102" name="Google Shape;102;p16"/>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fr" sz="1000">
                <a:solidFill>
                  <a:schemeClr val="dk1"/>
                </a:solidFill>
                <a:highlight>
                  <a:schemeClr val="lt1"/>
                </a:highlight>
                <a:latin typeface="Lexend"/>
                <a:ea typeface="Lexend"/>
                <a:cs typeface="Lexend"/>
                <a:sym typeface="Lexend"/>
              </a:rPr>
              <a:t>Exploration des données</a:t>
            </a:r>
            <a:endParaRPr sz="1500">
              <a:solidFill>
                <a:schemeClr val="dk1"/>
              </a:solidFill>
              <a:latin typeface="Lexend"/>
              <a:ea typeface="Lexend"/>
              <a:cs typeface="Lexend"/>
              <a:sym typeface="Lexend"/>
            </a:endParaRPr>
          </a:p>
        </p:txBody>
      </p:sp>
      <p:pic>
        <p:nvPicPr>
          <p:cNvPr id="103" name="Google Shape;103;p16"/>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104" name="Google Shape;104;p16"/>
          <p:cNvPicPr preferRelativeResize="0"/>
          <p:nvPr/>
        </p:nvPicPr>
        <p:blipFill>
          <a:blip r:embed="rId4">
            <a:alphaModFix/>
          </a:blip>
          <a:stretch>
            <a:fillRect/>
          </a:stretch>
        </p:blipFill>
        <p:spPr>
          <a:xfrm>
            <a:off x="0" y="2071050"/>
            <a:ext cx="5727100" cy="2076075"/>
          </a:xfrm>
          <a:prstGeom prst="rect">
            <a:avLst/>
          </a:prstGeom>
          <a:noFill/>
          <a:ln>
            <a:noFill/>
          </a:ln>
        </p:spPr>
      </p:pic>
      <p:sp>
        <p:nvSpPr>
          <p:cNvPr id="105" name="Google Shape;105;p16"/>
          <p:cNvSpPr txBox="1"/>
          <p:nvPr/>
        </p:nvSpPr>
        <p:spPr>
          <a:xfrm>
            <a:off x="5009250" y="2620075"/>
            <a:ext cx="3834900" cy="219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fr" sz="900">
                <a:latin typeface="Lexend"/>
                <a:ea typeface="Lexend"/>
                <a:cs typeface="Lexend"/>
                <a:sym typeface="Lexend"/>
              </a:rPr>
              <a:t>● Length : la longueur du billet (en mm) </a:t>
            </a:r>
            <a:endParaRPr sz="900">
              <a:latin typeface="Lexend"/>
              <a:ea typeface="Lexend"/>
              <a:cs typeface="Lexend"/>
              <a:sym typeface="Lexend"/>
            </a:endParaRPr>
          </a:p>
          <a:p>
            <a:pPr indent="0" lvl="0" marL="0" rtl="0" algn="just">
              <a:lnSpc>
                <a:spcPct val="150000"/>
              </a:lnSpc>
              <a:spcBef>
                <a:spcPts val="0"/>
              </a:spcBef>
              <a:spcAft>
                <a:spcPts val="0"/>
              </a:spcAft>
              <a:buNone/>
            </a:pPr>
            <a:r>
              <a:rPr lang="fr" sz="900">
                <a:latin typeface="Lexend"/>
                <a:ea typeface="Lexend"/>
                <a:cs typeface="Lexend"/>
                <a:sym typeface="Lexend"/>
              </a:rPr>
              <a:t>● Height_left : la hauteur du billet (mesurée sur le côté gauche, en mm) ; </a:t>
            </a:r>
            <a:endParaRPr sz="900">
              <a:latin typeface="Lexend"/>
              <a:ea typeface="Lexend"/>
              <a:cs typeface="Lexend"/>
              <a:sym typeface="Lexend"/>
            </a:endParaRPr>
          </a:p>
          <a:p>
            <a:pPr indent="0" lvl="0" marL="0" rtl="0" algn="just">
              <a:lnSpc>
                <a:spcPct val="150000"/>
              </a:lnSpc>
              <a:spcBef>
                <a:spcPts val="0"/>
              </a:spcBef>
              <a:spcAft>
                <a:spcPts val="0"/>
              </a:spcAft>
              <a:buNone/>
            </a:pPr>
            <a:r>
              <a:rPr lang="fr" sz="900">
                <a:latin typeface="Lexend"/>
                <a:ea typeface="Lexend"/>
                <a:cs typeface="Lexend"/>
                <a:sym typeface="Lexend"/>
              </a:rPr>
              <a:t>● Height_right : la hauteur du billet (mesurée sur le côté droit, en mm) </a:t>
            </a:r>
            <a:endParaRPr sz="900">
              <a:latin typeface="Lexend"/>
              <a:ea typeface="Lexend"/>
              <a:cs typeface="Lexend"/>
              <a:sym typeface="Lexend"/>
            </a:endParaRPr>
          </a:p>
          <a:p>
            <a:pPr indent="0" lvl="0" marL="0" rtl="0" algn="just">
              <a:lnSpc>
                <a:spcPct val="150000"/>
              </a:lnSpc>
              <a:spcBef>
                <a:spcPts val="0"/>
              </a:spcBef>
              <a:spcAft>
                <a:spcPts val="0"/>
              </a:spcAft>
              <a:buNone/>
            </a:pPr>
            <a:r>
              <a:rPr lang="fr" sz="900">
                <a:latin typeface="Lexend"/>
                <a:ea typeface="Lexend"/>
                <a:cs typeface="Lexend"/>
                <a:sym typeface="Lexend"/>
              </a:rPr>
              <a:t>● Margin_up : la marge entre le bord supérieur du billet et l'image de celui-ci (en mm) </a:t>
            </a:r>
            <a:endParaRPr sz="900">
              <a:latin typeface="Lexend"/>
              <a:ea typeface="Lexend"/>
              <a:cs typeface="Lexend"/>
              <a:sym typeface="Lexend"/>
            </a:endParaRPr>
          </a:p>
          <a:p>
            <a:pPr indent="0" lvl="0" marL="0" rtl="0" algn="just">
              <a:lnSpc>
                <a:spcPct val="150000"/>
              </a:lnSpc>
              <a:spcBef>
                <a:spcPts val="0"/>
              </a:spcBef>
              <a:spcAft>
                <a:spcPts val="0"/>
              </a:spcAft>
              <a:buNone/>
            </a:pPr>
            <a:r>
              <a:rPr lang="fr" sz="900">
                <a:latin typeface="Lexend"/>
                <a:ea typeface="Lexend"/>
                <a:cs typeface="Lexend"/>
                <a:sym typeface="Lexend"/>
              </a:rPr>
              <a:t>● Margin_low : la marge entre le bord inférieur du billet et l'image de celui-ci (en mm) </a:t>
            </a:r>
            <a:endParaRPr sz="900">
              <a:latin typeface="Lexend"/>
              <a:ea typeface="Lexend"/>
              <a:cs typeface="Lexend"/>
              <a:sym typeface="Lexend"/>
            </a:endParaRPr>
          </a:p>
          <a:p>
            <a:pPr indent="0" lvl="0" marL="0" rtl="0" algn="just">
              <a:lnSpc>
                <a:spcPct val="150000"/>
              </a:lnSpc>
              <a:spcBef>
                <a:spcPts val="0"/>
              </a:spcBef>
              <a:spcAft>
                <a:spcPts val="0"/>
              </a:spcAft>
              <a:buNone/>
            </a:pPr>
            <a:r>
              <a:rPr lang="fr" sz="900">
                <a:latin typeface="Lexend"/>
                <a:ea typeface="Lexend"/>
                <a:cs typeface="Lexend"/>
                <a:sym typeface="Lexend"/>
              </a:rPr>
              <a:t>● Diagonal : la diagonale du billet (en mm).</a:t>
            </a:r>
            <a:endParaRPr sz="900">
              <a:latin typeface="Lexend"/>
              <a:ea typeface="Lexend"/>
              <a:cs typeface="Lexend"/>
              <a:sym typeface="Lexend"/>
            </a:endParaRPr>
          </a:p>
        </p:txBody>
      </p:sp>
      <p:pic>
        <p:nvPicPr>
          <p:cNvPr id="106" name="Google Shape;106;p16"/>
          <p:cNvPicPr preferRelativeResize="0"/>
          <p:nvPr/>
        </p:nvPicPr>
        <p:blipFill>
          <a:blip r:embed="rId5">
            <a:alphaModFix/>
          </a:blip>
          <a:stretch>
            <a:fillRect/>
          </a:stretch>
        </p:blipFill>
        <p:spPr>
          <a:xfrm>
            <a:off x="98174" y="4147125"/>
            <a:ext cx="3300275" cy="665700"/>
          </a:xfrm>
          <a:prstGeom prst="rect">
            <a:avLst/>
          </a:prstGeom>
          <a:noFill/>
          <a:ln>
            <a:noFill/>
          </a:ln>
        </p:spPr>
      </p:pic>
      <p:pic>
        <p:nvPicPr>
          <p:cNvPr id="107" name="Google Shape;107;p16"/>
          <p:cNvPicPr preferRelativeResize="0"/>
          <p:nvPr/>
        </p:nvPicPr>
        <p:blipFill>
          <a:blip r:embed="rId6">
            <a:alphaModFix amt="20000"/>
          </a:blip>
          <a:stretch>
            <a:fillRect/>
          </a:stretch>
        </p:blipFill>
        <p:spPr>
          <a:xfrm>
            <a:off x="6761425" y="0"/>
            <a:ext cx="2382577" cy="1539251"/>
          </a:xfrm>
          <a:prstGeom prst="rect">
            <a:avLst/>
          </a:prstGeom>
          <a:noFill/>
          <a:ln>
            <a:noFill/>
          </a:ln>
        </p:spPr>
      </p:pic>
      <p:sp>
        <p:nvSpPr>
          <p:cNvPr id="108" name="Google Shape;108;p16"/>
          <p:cNvSpPr txBox="1"/>
          <p:nvPr/>
        </p:nvSpPr>
        <p:spPr>
          <a:xfrm>
            <a:off x="1276350" y="1539250"/>
            <a:ext cx="659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chemeClr val="dk1"/>
                </a:solidFill>
                <a:highlight>
                  <a:schemeClr val="lt1"/>
                </a:highlight>
                <a:latin typeface="Lexend"/>
                <a:ea typeface="Lexend"/>
                <a:cs typeface="Lexend"/>
                <a:sym typeface="Lexend"/>
              </a:rPr>
              <a:t>Le dataframe  regroupe des données géométriques de plusieurs billets (Des vrais et des faux).</a:t>
            </a:r>
            <a:endParaRPr sz="1000">
              <a:solidFill>
                <a:schemeClr val="dk1"/>
              </a:solidFill>
              <a:latin typeface="Lexend"/>
              <a:ea typeface="Lexend"/>
              <a:cs typeface="Lexend"/>
              <a:sym typeface="Lexend"/>
            </a:endParaRPr>
          </a:p>
        </p:txBody>
      </p:sp>
      <p:cxnSp>
        <p:nvCxnSpPr>
          <p:cNvPr id="109" name="Google Shape;109;p16"/>
          <p:cNvCxnSpPr/>
          <p:nvPr/>
        </p:nvCxnSpPr>
        <p:spPr>
          <a:xfrm flipH="1" rot="10800000">
            <a:off x="4371925" y="4147125"/>
            <a:ext cx="574200" cy="302400"/>
          </a:xfrm>
          <a:prstGeom prst="straightConnector1">
            <a:avLst/>
          </a:prstGeom>
          <a:noFill/>
          <a:ln cap="flat" cmpd="sng" w="28575">
            <a:solidFill>
              <a:schemeClr val="dk2"/>
            </a:solidFill>
            <a:prstDash val="solid"/>
            <a:round/>
            <a:headEnd len="med" w="med" type="none"/>
            <a:tailEnd len="med" w="med" type="triangle"/>
          </a:ln>
        </p:spPr>
      </p:cxnSp>
      <p:sp>
        <p:nvSpPr>
          <p:cNvPr id="110" name="Google Shape;110;p16"/>
          <p:cNvSpPr/>
          <p:nvPr/>
        </p:nvSpPr>
        <p:spPr>
          <a:xfrm>
            <a:off x="332900" y="2281800"/>
            <a:ext cx="548700" cy="221400"/>
          </a:xfrm>
          <a:prstGeom prst="rect">
            <a:avLst/>
          </a:prstGeom>
          <a:no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487925" y="4591425"/>
            <a:ext cx="861300" cy="221400"/>
          </a:xfrm>
          <a:prstGeom prst="rect">
            <a:avLst/>
          </a:prstGeom>
          <a:no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6"/>
          <p:cNvCxnSpPr/>
          <p:nvPr/>
        </p:nvCxnSpPr>
        <p:spPr>
          <a:xfrm flipH="1" rot="10800000">
            <a:off x="295675" y="2856450"/>
            <a:ext cx="613200" cy="1710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ppt_w</p:attrName>
                                        </p:attrNameLst>
                                      </p:cBhvr>
                                      <p:tavLst>
                                        <p:tav fmla="" tm="0">
                                          <p:val>
                                            <p:strVal val="0"/>
                                          </p:val>
                                        </p:tav>
                                        <p:tav fmla="" tm="100000">
                                          <p:val>
                                            <p:strVal val="#ppt_w"/>
                                          </p:val>
                                        </p:tav>
                                      </p:tavLst>
                                    </p:anim>
                                    <p:anim calcmode="lin" valueType="num">
                                      <p:cBhvr additive="base">
                                        <p:cTn dur="1000"/>
                                        <p:tgtEl>
                                          <p:spTgt spid="10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18" name="Google Shape;118;p17"/>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ANALYSE DESCRIPTIVE DU JEU DE DONNÉES</a:t>
            </a:r>
            <a:endParaRPr b="1" sz="1700">
              <a:latin typeface="Lexend"/>
              <a:ea typeface="Lexend"/>
              <a:cs typeface="Lexend"/>
              <a:sym typeface="Lexend"/>
            </a:endParaRPr>
          </a:p>
        </p:txBody>
      </p:sp>
      <p:sp>
        <p:nvSpPr>
          <p:cNvPr id="119" name="Google Shape;119;p17"/>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Exploration des données</a:t>
            </a:r>
            <a:endParaRPr sz="1600">
              <a:solidFill>
                <a:schemeClr val="dk1"/>
              </a:solidFill>
              <a:latin typeface="Lexend"/>
              <a:ea typeface="Lexend"/>
              <a:cs typeface="Lexend"/>
              <a:sym typeface="Lexend"/>
            </a:endParaRPr>
          </a:p>
        </p:txBody>
      </p:sp>
      <p:pic>
        <p:nvPicPr>
          <p:cNvPr id="120" name="Google Shape;120;p17"/>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121" name="Google Shape;121;p17"/>
          <p:cNvPicPr preferRelativeResize="0"/>
          <p:nvPr/>
        </p:nvPicPr>
        <p:blipFill>
          <a:blip r:embed="rId4">
            <a:alphaModFix/>
          </a:blip>
          <a:stretch>
            <a:fillRect/>
          </a:stretch>
        </p:blipFill>
        <p:spPr>
          <a:xfrm>
            <a:off x="247550" y="2442900"/>
            <a:ext cx="3473525" cy="2418550"/>
          </a:xfrm>
          <a:prstGeom prst="rect">
            <a:avLst/>
          </a:prstGeom>
          <a:noFill/>
          <a:ln>
            <a:noFill/>
          </a:ln>
        </p:spPr>
      </p:pic>
      <p:pic>
        <p:nvPicPr>
          <p:cNvPr id="122" name="Google Shape;122;p17"/>
          <p:cNvPicPr preferRelativeResize="0"/>
          <p:nvPr/>
        </p:nvPicPr>
        <p:blipFill>
          <a:blip r:embed="rId5">
            <a:alphaModFix/>
          </a:blip>
          <a:stretch>
            <a:fillRect/>
          </a:stretch>
        </p:blipFill>
        <p:spPr>
          <a:xfrm>
            <a:off x="5712350" y="2516403"/>
            <a:ext cx="2760100" cy="1966398"/>
          </a:xfrm>
          <a:prstGeom prst="rect">
            <a:avLst/>
          </a:prstGeom>
          <a:noFill/>
          <a:ln>
            <a:noFill/>
          </a:ln>
        </p:spPr>
      </p:pic>
      <p:pic>
        <p:nvPicPr>
          <p:cNvPr id="123" name="Google Shape;123;p17"/>
          <p:cNvPicPr preferRelativeResize="0"/>
          <p:nvPr/>
        </p:nvPicPr>
        <p:blipFill>
          <a:blip r:embed="rId6">
            <a:alphaModFix amt="20000"/>
          </a:blip>
          <a:stretch>
            <a:fillRect/>
          </a:stretch>
        </p:blipFill>
        <p:spPr>
          <a:xfrm>
            <a:off x="6761425" y="0"/>
            <a:ext cx="2382577" cy="1539251"/>
          </a:xfrm>
          <a:prstGeom prst="rect">
            <a:avLst/>
          </a:prstGeom>
          <a:noFill/>
          <a:ln>
            <a:noFill/>
          </a:ln>
        </p:spPr>
      </p:pic>
      <p:sp>
        <p:nvSpPr>
          <p:cNvPr id="124" name="Google Shape;124;p17"/>
          <p:cNvSpPr txBox="1"/>
          <p:nvPr/>
        </p:nvSpPr>
        <p:spPr>
          <a:xfrm>
            <a:off x="998400" y="1539238"/>
            <a:ext cx="659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1C4587"/>
                </a:solidFill>
                <a:highlight>
                  <a:schemeClr val="lt1"/>
                </a:highlight>
                <a:latin typeface="Lexend"/>
                <a:ea typeface="Lexend"/>
                <a:cs typeface="Lexend"/>
                <a:sym typeface="Lexend"/>
              </a:rPr>
              <a:t>Aperçu</a:t>
            </a:r>
            <a:r>
              <a:rPr lang="fr" sz="900">
                <a:solidFill>
                  <a:srgbClr val="1C4587"/>
                </a:solidFill>
                <a:highlight>
                  <a:schemeClr val="lt1"/>
                </a:highlight>
                <a:latin typeface="Lexend"/>
                <a:ea typeface="Lexend"/>
                <a:cs typeface="Lexend"/>
                <a:sym typeface="Lexend"/>
              </a:rPr>
              <a:t> rapide du jeu de données et recherche des valeurs manquantes</a:t>
            </a:r>
            <a:endParaRPr sz="1000">
              <a:latin typeface="Lexend"/>
              <a:ea typeface="Lexend"/>
              <a:cs typeface="Lexend"/>
              <a:sym typeface="Lexend"/>
            </a:endParaRPr>
          </a:p>
        </p:txBody>
      </p:sp>
      <p:sp>
        <p:nvSpPr>
          <p:cNvPr id="125" name="Google Shape;125;p17"/>
          <p:cNvSpPr txBox="1"/>
          <p:nvPr/>
        </p:nvSpPr>
        <p:spPr>
          <a:xfrm>
            <a:off x="799426" y="2003625"/>
            <a:ext cx="1904100" cy="338700"/>
          </a:xfrm>
          <a:prstGeom prst="rect">
            <a:avLst/>
          </a:prstGeom>
          <a:noFill/>
          <a:ln cap="flat" cmpd="sng" w="28575">
            <a:solidFill>
              <a:srgbClr val="1C458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Lexend"/>
                <a:ea typeface="Lexend"/>
                <a:cs typeface="Lexend"/>
                <a:sym typeface="Lexend"/>
              </a:rPr>
              <a:t>1500 billets par variables</a:t>
            </a:r>
            <a:endParaRPr sz="1000">
              <a:latin typeface="Lexend"/>
              <a:ea typeface="Lexend"/>
              <a:cs typeface="Lexend"/>
              <a:sym typeface="Lexend"/>
            </a:endParaRPr>
          </a:p>
        </p:txBody>
      </p:sp>
      <p:sp>
        <p:nvSpPr>
          <p:cNvPr id="126" name="Google Shape;126;p17"/>
          <p:cNvSpPr txBox="1"/>
          <p:nvPr/>
        </p:nvSpPr>
        <p:spPr>
          <a:xfrm>
            <a:off x="3619950" y="3328925"/>
            <a:ext cx="1904100" cy="646500"/>
          </a:xfrm>
          <a:prstGeom prst="rect">
            <a:avLst/>
          </a:prstGeom>
          <a:noFill/>
          <a:ln cap="flat" cmpd="sng" w="28575">
            <a:solidFill>
              <a:srgbClr val="1C458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Lexend"/>
                <a:ea typeface="Lexend"/>
                <a:cs typeface="Lexend"/>
                <a:sym typeface="Lexend"/>
              </a:rPr>
              <a:t>Sauf Margin_low a 1463 donc 37 valeurs manquantes</a:t>
            </a:r>
            <a:endParaRPr sz="1000">
              <a:latin typeface="Lexend"/>
              <a:ea typeface="Lexend"/>
              <a:cs typeface="Lexend"/>
              <a:sym typeface="Lexend"/>
            </a:endParaRPr>
          </a:p>
        </p:txBody>
      </p:sp>
      <p:sp>
        <p:nvSpPr>
          <p:cNvPr id="127" name="Google Shape;127;p17"/>
          <p:cNvSpPr/>
          <p:nvPr/>
        </p:nvSpPr>
        <p:spPr>
          <a:xfrm>
            <a:off x="5712350" y="3684475"/>
            <a:ext cx="1464600" cy="221400"/>
          </a:xfrm>
          <a:prstGeom prst="rect">
            <a:avLst/>
          </a:prstGeom>
          <a:no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1537850" y="3469275"/>
            <a:ext cx="1108800" cy="1392000"/>
          </a:xfrm>
          <a:prstGeom prst="rect">
            <a:avLst/>
          </a:prstGeom>
          <a:no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ppt_w</p:attrName>
                                        </p:attrNameLst>
                                      </p:cBhvr>
                                      <p:tavLst>
                                        <p:tav fmla="" tm="0">
                                          <p:val>
                                            <p:strVal val="0"/>
                                          </p:val>
                                        </p:tav>
                                        <p:tav fmla="" tm="100000">
                                          <p:val>
                                            <p:strVal val="#ppt_w"/>
                                          </p:val>
                                        </p:tav>
                                      </p:tavLst>
                                    </p:anim>
                                    <p:anim calcmode="lin" valueType="num">
                                      <p:cBhvr additive="base">
                                        <p:cTn dur="1000"/>
                                        <p:tgtEl>
                                          <p:spTgt spid="12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ppt_w</p:attrName>
                                        </p:attrNameLst>
                                      </p:cBhvr>
                                      <p:tavLst>
                                        <p:tav fmla="" tm="0">
                                          <p:val>
                                            <p:strVal val="0"/>
                                          </p:val>
                                        </p:tav>
                                        <p:tav fmla="" tm="100000">
                                          <p:val>
                                            <p:strVal val="#ppt_w"/>
                                          </p:val>
                                        </p:tav>
                                      </p:tavLst>
                                    </p:anim>
                                    <p:anim calcmode="lin" valueType="num">
                                      <p:cBhvr additive="base">
                                        <p:cTn dur="1000"/>
                                        <p:tgtEl>
                                          <p:spTgt spid="12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34" name="Google Shape;134;p18"/>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ANALYSE DESCRIPTIVE DU JEU DE DONNÉES</a:t>
            </a:r>
            <a:endParaRPr b="1" sz="1700">
              <a:latin typeface="Lexend"/>
              <a:ea typeface="Lexend"/>
              <a:cs typeface="Lexend"/>
              <a:sym typeface="Lexend"/>
            </a:endParaRPr>
          </a:p>
        </p:txBody>
      </p:sp>
      <p:sp>
        <p:nvSpPr>
          <p:cNvPr id="135" name="Google Shape;135;p18"/>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Exploration des données</a:t>
            </a:r>
            <a:endParaRPr sz="1600">
              <a:solidFill>
                <a:schemeClr val="dk1"/>
              </a:solidFill>
              <a:latin typeface="Lexend"/>
              <a:ea typeface="Lexend"/>
              <a:cs typeface="Lexend"/>
              <a:sym typeface="Lexend"/>
            </a:endParaRPr>
          </a:p>
        </p:txBody>
      </p:sp>
      <p:pic>
        <p:nvPicPr>
          <p:cNvPr id="136" name="Google Shape;136;p18"/>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137" name="Google Shape;137;p18"/>
          <p:cNvPicPr preferRelativeResize="0"/>
          <p:nvPr/>
        </p:nvPicPr>
        <p:blipFill>
          <a:blip r:embed="rId4">
            <a:alphaModFix amt="20000"/>
          </a:blip>
          <a:stretch>
            <a:fillRect/>
          </a:stretch>
        </p:blipFill>
        <p:spPr>
          <a:xfrm>
            <a:off x="6761425" y="0"/>
            <a:ext cx="2382577" cy="1539251"/>
          </a:xfrm>
          <a:prstGeom prst="rect">
            <a:avLst/>
          </a:prstGeom>
          <a:noFill/>
          <a:ln>
            <a:noFill/>
          </a:ln>
        </p:spPr>
      </p:pic>
      <p:sp>
        <p:nvSpPr>
          <p:cNvPr id="138" name="Google Shape;138;p18"/>
          <p:cNvSpPr txBox="1"/>
          <p:nvPr/>
        </p:nvSpPr>
        <p:spPr>
          <a:xfrm>
            <a:off x="998400" y="1539238"/>
            <a:ext cx="659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0B5394"/>
                </a:solidFill>
                <a:highlight>
                  <a:schemeClr val="lt1"/>
                </a:highlight>
                <a:latin typeface="Lexend"/>
                <a:ea typeface="Lexend"/>
                <a:cs typeface="Lexend"/>
                <a:sym typeface="Lexend"/>
              </a:rPr>
              <a:t>Aperçu rapide des valeurs aberrantes</a:t>
            </a:r>
            <a:endParaRPr sz="1000">
              <a:solidFill>
                <a:srgbClr val="0B5394"/>
              </a:solidFill>
              <a:latin typeface="Lexend"/>
              <a:ea typeface="Lexend"/>
              <a:cs typeface="Lexend"/>
              <a:sym typeface="Lexend"/>
            </a:endParaRPr>
          </a:p>
        </p:txBody>
      </p:sp>
      <p:pic>
        <p:nvPicPr>
          <p:cNvPr id="139" name="Google Shape;139;p18"/>
          <p:cNvPicPr preferRelativeResize="0"/>
          <p:nvPr/>
        </p:nvPicPr>
        <p:blipFill>
          <a:blip r:embed="rId5">
            <a:alphaModFix/>
          </a:blip>
          <a:stretch>
            <a:fillRect/>
          </a:stretch>
        </p:blipFill>
        <p:spPr>
          <a:xfrm>
            <a:off x="436348" y="2128450"/>
            <a:ext cx="5657176" cy="2431150"/>
          </a:xfrm>
          <a:prstGeom prst="rect">
            <a:avLst/>
          </a:prstGeom>
          <a:noFill/>
          <a:ln>
            <a:noFill/>
          </a:ln>
        </p:spPr>
      </p:pic>
      <p:sp>
        <p:nvSpPr>
          <p:cNvPr id="140" name="Google Shape;140;p18"/>
          <p:cNvSpPr txBox="1"/>
          <p:nvPr/>
        </p:nvSpPr>
        <p:spPr>
          <a:xfrm>
            <a:off x="6497250" y="2446975"/>
            <a:ext cx="1975200" cy="600300"/>
          </a:xfrm>
          <a:prstGeom prst="rect">
            <a:avLst/>
          </a:prstGeom>
          <a:noFill/>
          <a:ln cap="flat" cmpd="sng" w="2857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900">
                <a:latin typeface="Lexend"/>
                <a:ea typeface="Lexend"/>
                <a:cs typeface="Lexend"/>
                <a:sym typeface="Lexend"/>
              </a:rPr>
              <a:t>Les 6</a:t>
            </a:r>
            <a:r>
              <a:rPr lang="fr" sz="900">
                <a:latin typeface="Lexend"/>
                <a:ea typeface="Lexend"/>
                <a:cs typeface="Lexend"/>
                <a:sym typeface="Lexend"/>
              </a:rPr>
              <a:t> variables comportent toutes des observations </a:t>
            </a:r>
            <a:r>
              <a:rPr lang="fr" sz="900">
                <a:latin typeface="Lexend"/>
                <a:ea typeface="Lexend"/>
                <a:cs typeface="Lexend"/>
                <a:sym typeface="Lexend"/>
              </a:rPr>
              <a:t>aberrantes</a:t>
            </a:r>
            <a:r>
              <a:rPr lang="fr" sz="900">
                <a:latin typeface="Lexend"/>
                <a:ea typeface="Lexend"/>
                <a:cs typeface="Lexend"/>
                <a:sym typeface="Lexend"/>
              </a:rPr>
              <a:t> </a:t>
            </a:r>
            <a:endParaRPr sz="900">
              <a:latin typeface="Lexend"/>
              <a:ea typeface="Lexend"/>
              <a:cs typeface="Lexend"/>
              <a:sym typeface="Lexend"/>
            </a:endParaRPr>
          </a:p>
        </p:txBody>
      </p:sp>
      <p:sp>
        <p:nvSpPr>
          <p:cNvPr id="141" name="Google Shape;141;p18"/>
          <p:cNvSpPr txBox="1"/>
          <p:nvPr/>
        </p:nvSpPr>
        <p:spPr>
          <a:xfrm>
            <a:off x="5984850" y="3499275"/>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dk1"/>
                </a:solidFill>
                <a:latin typeface="Lexend"/>
                <a:ea typeface="Lexend"/>
                <a:cs typeface="Lexend"/>
                <a:sym typeface="Lexend"/>
              </a:rPr>
              <a:t>'margin_low' et ‘height_right en ont plus</a:t>
            </a:r>
            <a:endParaRPr sz="1000">
              <a:solidFill>
                <a:schemeClr val="dk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ppt_w</p:attrName>
                                        </p:attrNameLst>
                                      </p:cBhvr>
                                      <p:tavLst>
                                        <p:tav fmla="" tm="0">
                                          <p:val>
                                            <p:strVal val="0"/>
                                          </p:val>
                                        </p:tav>
                                        <p:tav fmla="" tm="100000">
                                          <p:val>
                                            <p:strVal val="#ppt_w"/>
                                          </p:val>
                                        </p:tav>
                                      </p:tavLst>
                                    </p:anim>
                                    <p:anim calcmode="lin" valueType="num">
                                      <p:cBhvr additive="base">
                                        <p:cTn dur="1000"/>
                                        <p:tgtEl>
                                          <p:spTgt spid="1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47" name="Google Shape;147;p19"/>
          <p:cNvSpPr txBox="1"/>
          <p:nvPr/>
        </p:nvSpPr>
        <p:spPr>
          <a:xfrm>
            <a:off x="895650" y="501825"/>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ANALYSE DESCRIPTIVE DU JEU DE DONNÉES</a:t>
            </a:r>
            <a:endParaRPr b="1" sz="1700">
              <a:latin typeface="Lexend"/>
              <a:ea typeface="Lexend"/>
              <a:cs typeface="Lexend"/>
              <a:sym typeface="Lexend"/>
            </a:endParaRPr>
          </a:p>
        </p:txBody>
      </p:sp>
      <p:sp>
        <p:nvSpPr>
          <p:cNvPr id="148" name="Google Shape;148;p19"/>
          <p:cNvSpPr txBox="1"/>
          <p:nvPr/>
        </p:nvSpPr>
        <p:spPr>
          <a:xfrm>
            <a:off x="2376612" y="966413"/>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Exploration des données</a:t>
            </a:r>
            <a:endParaRPr sz="1600">
              <a:solidFill>
                <a:schemeClr val="dk1"/>
              </a:solidFill>
              <a:latin typeface="Lexend"/>
              <a:ea typeface="Lexend"/>
              <a:cs typeface="Lexend"/>
              <a:sym typeface="Lexend"/>
            </a:endParaRPr>
          </a:p>
        </p:txBody>
      </p:sp>
      <p:pic>
        <p:nvPicPr>
          <p:cNvPr id="149" name="Google Shape;149;p19"/>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150" name="Google Shape;150;p19"/>
          <p:cNvPicPr preferRelativeResize="0"/>
          <p:nvPr/>
        </p:nvPicPr>
        <p:blipFill>
          <a:blip r:embed="rId4">
            <a:alphaModFix/>
          </a:blip>
          <a:stretch>
            <a:fillRect/>
          </a:stretch>
        </p:blipFill>
        <p:spPr>
          <a:xfrm>
            <a:off x="384125" y="1668101"/>
            <a:ext cx="3757423" cy="1807301"/>
          </a:xfrm>
          <a:prstGeom prst="rect">
            <a:avLst/>
          </a:prstGeom>
          <a:noFill/>
          <a:ln>
            <a:noFill/>
          </a:ln>
        </p:spPr>
      </p:pic>
      <p:pic>
        <p:nvPicPr>
          <p:cNvPr id="151" name="Google Shape;151;p19"/>
          <p:cNvPicPr preferRelativeResize="0"/>
          <p:nvPr/>
        </p:nvPicPr>
        <p:blipFill>
          <a:blip r:embed="rId5">
            <a:alphaModFix/>
          </a:blip>
          <a:stretch>
            <a:fillRect/>
          </a:stretch>
        </p:blipFill>
        <p:spPr>
          <a:xfrm>
            <a:off x="422513" y="3475400"/>
            <a:ext cx="3680649" cy="1671025"/>
          </a:xfrm>
          <a:prstGeom prst="rect">
            <a:avLst/>
          </a:prstGeom>
          <a:noFill/>
          <a:ln>
            <a:noFill/>
          </a:ln>
        </p:spPr>
      </p:pic>
      <p:pic>
        <p:nvPicPr>
          <p:cNvPr id="152" name="Google Shape;152;p19"/>
          <p:cNvPicPr preferRelativeResize="0"/>
          <p:nvPr/>
        </p:nvPicPr>
        <p:blipFill>
          <a:blip r:embed="rId6">
            <a:alphaModFix/>
          </a:blip>
          <a:stretch>
            <a:fillRect/>
          </a:stretch>
        </p:blipFill>
        <p:spPr>
          <a:xfrm>
            <a:off x="4297650" y="1682300"/>
            <a:ext cx="548700" cy="509500"/>
          </a:xfrm>
          <a:prstGeom prst="rect">
            <a:avLst/>
          </a:prstGeom>
          <a:noFill/>
          <a:ln>
            <a:noFill/>
          </a:ln>
        </p:spPr>
      </p:pic>
      <p:pic>
        <p:nvPicPr>
          <p:cNvPr id="153" name="Google Shape;153;p19"/>
          <p:cNvPicPr preferRelativeResize="0"/>
          <p:nvPr/>
        </p:nvPicPr>
        <p:blipFill>
          <a:blip r:embed="rId7">
            <a:alphaModFix/>
          </a:blip>
          <a:stretch>
            <a:fillRect/>
          </a:stretch>
        </p:blipFill>
        <p:spPr>
          <a:xfrm>
            <a:off x="6211500" y="1736000"/>
            <a:ext cx="1288175" cy="1449203"/>
          </a:xfrm>
          <a:prstGeom prst="rect">
            <a:avLst/>
          </a:prstGeom>
          <a:noFill/>
          <a:ln>
            <a:noFill/>
          </a:ln>
        </p:spPr>
      </p:pic>
      <p:pic>
        <p:nvPicPr>
          <p:cNvPr id="154" name="Google Shape;154;p19"/>
          <p:cNvPicPr preferRelativeResize="0"/>
          <p:nvPr/>
        </p:nvPicPr>
        <p:blipFill>
          <a:blip r:embed="rId8">
            <a:alphaModFix amt="20000"/>
          </a:blip>
          <a:stretch>
            <a:fillRect/>
          </a:stretch>
        </p:blipFill>
        <p:spPr>
          <a:xfrm>
            <a:off x="6761425" y="0"/>
            <a:ext cx="2382577" cy="1539251"/>
          </a:xfrm>
          <a:prstGeom prst="rect">
            <a:avLst/>
          </a:prstGeom>
          <a:noFill/>
          <a:ln>
            <a:noFill/>
          </a:ln>
        </p:spPr>
      </p:pic>
      <p:sp>
        <p:nvSpPr>
          <p:cNvPr id="155" name="Google Shape;155;p19"/>
          <p:cNvSpPr/>
          <p:nvPr/>
        </p:nvSpPr>
        <p:spPr>
          <a:xfrm>
            <a:off x="2281075" y="4472025"/>
            <a:ext cx="696000" cy="584700"/>
          </a:xfrm>
          <a:prstGeom prst="ellipse">
            <a:avLst/>
          </a:prstGeom>
          <a:no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 name="Google Shape;156;p19"/>
          <p:cNvCxnSpPr>
            <a:stCxn id="155" idx="6"/>
            <a:endCxn id="153" idx="1"/>
          </p:cNvCxnSpPr>
          <p:nvPr/>
        </p:nvCxnSpPr>
        <p:spPr>
          <a:xfrm flipH="1" rot="10800000">
            <a:off x="2977075" y="2460675"/>
            <a:ext cx="3234300" cy="2303700"/>
          </a:xfrm>
          <a:prstGeom prst="straightConnector1">
            <a:avLst/>
          </a:prstGeom>
          <a:noFill/>
          <a:ln cap="flat" cmpd="sng" w="9525">
            <a:solidFill>
              <a:srgbClr val="1C4587"/>
            </a:solidFill>
            <a:prstDash val="solid"/>
            <a:round/>
            <a:headEnd len="med" w="med" type="none"/>
            <a:tailEnd len="med" w="med" type="none"/>
          </a:ln>
        </p:spPr>
      </p:cxnSp>
      <p:sp>
        <p:nvSpPr>
          <p:cNvPr id="157" name="Google Shape;157;p19"/>
          <p:cNvSpPr txBox="1"/>
          <p:nvPr/>
        </p:nvSpPr>
        <p:spPr>
          <a:xfrm>
            <a:off x="5135949" y="3475400"/>
            <a:ext cx="3621900" cy="600300"/>
          </a:xfrm>
          <a:prstGeom prst="rect">
            <a:avLst/>
          </a:prstGeom>
          <a:noFill/>
          <a:ln cap="flat" cmpd="sng" w="2857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900">
                <a:latin typeface="Lexend"/>
                <a:ea typeface="Lexend"/>
                <a:cs typeface="Lexend"/>
                <a:sym typeface="Lexend"/>
              </a:rPr>
              <a:t>On observe une frontière, un trait qui sépare les vrais et les faux billets sur le croisement entre les 2 variables 'length' et 'margin_low'</a:t>
            </a:r>
            <a:endParaRPr sz="900">
              <a:latin typeface="Lexend"/>
              <a:ea typeface="Lexend"/>
              <a:cs typeface="Lexend"/>
              <a:sym typeface="Lexend"/>
            </a:endParaRPr>
          </a:p>
        </p:txBody>
      </p:sp>
      <p:sp>
        <p:nvSpPr>
          <p:cNvPr id="158" name="Google Shape;158;p19"/>
          <p:cNvSpPr txBox="1"/>
          <p:nvPr/>
        </p:nvSpPr>
        <p:spPr>
          <a:xfrm>
            <a:off x="648075" y="1284200"/>
            <a:ext cx="8266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0B5394"/>
                </a:solidFill>
                <a:highlight>
                  <a:schemeClr val="lt1"/>
                </a:highlight>
                <a:latin typeface="Lexend"/>
                <a:ea typeface="Lexend"/>
                <a:cs typeface="Lexend"/>
                <a:sym typeface="Lexend"/>
              </a:rPr>
              <a:t>Un Pairplot est une visualisation de données qui trace les relations par paires entre toutes les variables d'un ensemble de données.</a:t>
            </a:r>
            <a:endParaRPr sz="1000">
              <a:solidFill>
                <a:srgbClr val="0B5394"/>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ppt_w</p:attrName>
                                        </p:attrNameLst>
                                      </p:cBhvr>
                                      <p:tavLst>
                                        <p:tav fmla="" tm="0">
                                          <p:val>
                                            <p:strVal val="0"/>
                                          </p:val>
                                        </p:tav>
                                        <p:tav fmla="" tm="100000">
                                          <p:val>
                                            <p:strVal val="#ppt_w"/>
                                          </p:val>
                                        </p:tav>
                                      </p:tavLst>
                                    </p:anim>
                                    <p:anim calcmode="lin" valueType="num">
                                      <p:cBhvr additive="base">
                                        <p:cTn dur="1000"/>
                                        <p:tgtEl>
                                          <p:spTgt spid="15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ppt_w</p:attrName>
                                        </p:attrNameLst>
                                      </p:cBhvr>
                                      <p:tavLst>
                                        <p:tav fmla="" tm="0">
                                          <p:val>
                                            <p:strVal val="0"/>
                                          </p:val>
                                        </p:tav>
                                        <p:tav fmla="" tm="100000">
                                          <p:val>
                                            <p:strVal val="#ppt_w"/>
                                          </p:val>
                                        </p:tav>
                                      </p:tavLst>
                                    </p:anim>
                                    <p:anim calcmode="lin" valueType="num">
                                      <p:cBhvr additive="base">
                                        <p:cTn dur="1000"/>
                                        <p:tgtEl>
                                          <p:spTgt spid="15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ppt_w</p:attrName>
                                        </p:attrNameLst>
                                      </p:cBhvr>
                                      <p:tavLst>
                                        <p:tav fmla="" tm="0">
                                          <p:val>
                                            <p:strVal val="0"/>
                                          </p:val>
                                        </p:tav>
                                        <p:tav fmla="" tm="100000">
                                          <p:val>
                                            <p:strVal val="#ppt_w"/>
                                          </p:val>
                                        </p:tav>
                                      </p:tavLst>
                                    </p:anim>
                                    <p:anim calcmode="lin" valueType="num">
                                      <p:cBhvr additive="base">
                                        <p:cTn dur="1000"/>
                                        <p:tgtEl>
                                          <p:spTgt spid="15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64" name="Google Shape;164;p20"/>
          <p:cNvSpPr txBox="1"/>
          <p:nvPr/>
        </p:nvSpPr>
        <p:spPr>
          <a:xfrm>
            <a:off x="895650" y="72618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ANALYSE DESCRIPTIVE DU JEU DE DONNÉES</a:t>
            </a:r>
            <a:endParaRPr b="1" sz="1700">
              <a:latin typeface="Lexend"/>
              <a:ea typeface="Lexend"/>
              <a:cs typeface="Lexend"/>
              <a:sym typeface="Lexend"/>
            </a:endParaRPr>
          </a:p>
        </p:txBody>
      </p:sp>
      <p:sp>
        <p:nvSpPr>
          <p:cNvPr id="165" name="Google Shape;165;p20"/>
          <p:cNvSpPr txBox="1"/>
          <p:nvPr/>
        </p:nvSpPr>
        <p:spPr>
          <a:xfrm>
            <a:off x="2376612" y="1204238"/>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Exploration des données</a:t>
            </a:r>
            <a:endParaRPr sz="1500">
              <a:solidFill>
                <a:schemeClr val="dk1"/>
              </a:solidFill>
              <a:latin typeface="Lexend"/>
              <a:ea typeface="Lexend"/>
              <a:cs typeface="Lexend"/>
              <a:sym typeface="Lexend"/>
            </a:endParaRPr>
          </a:p>
        </p:txBody>
      </p:sp>
      <p:pic>
        <p:nvPicPr>
          <p:cNvPr id="166" name="Google Shape;166;p20"/>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167" name="Google Shape;167;p20"/>
          <p:cNvPicPr preferRelativeResize="0"/>
          <p:nvPr/>
        </p:nvPicPr>
        <p:blipFill>
          <a:blip r:embed="rId4">
            <a:alphaModFix/>
          </a:blip>
          <a:stretch>
            <a:fillRect/>
          </a:stretch>
        </p:blipFill>
        <p:spPr>
          <a:xfrm>
            <a:off x="75500" y="1815975"/>
            <a:ext cx="2045000" cy="3240850"/>
          </a:xfrm>
          <a:prstGeom prst="rect">
            <a:avLst/>
          </a:prstGeom>
          <a:noFill/>
          <a:ln>
            <a:noFill/>
          </a:ln>
        </p:spPr>
      </p:pic>
      <p:pic>
        <p:nvPicPr>
          <p:cNvPr id="168" name="Google Shape;168;p20"/>
          <p:cNvPicPr preferRelativeResize="0"/>
          <p:nvPr/>
        </p:nvPicPr>
        <p:blipFill>
          <a:blip r:embed="rId5">
            <a:alphaModFix/>
          </a:blip>
          <a:stretch>
            <a:fillRect/>
          </a:stretch>
        </p:blipFill>
        <p:spPr>
          <a:xfrm>
            <a:off x="2069875" y="1815976"/>
            <a:ext cx="2010924" cy="3240851"/>
          </a:xfrm>
          <a:prstGeom prst="rect">
            <a:avLst/>
          </a:prstGeom>
          <a:noFill/>
          <a:ln>
            <a:noFill/>
          </a:ln>
        </p:spPr>
      </p:pic>
      <p:pic>
        <p:nvPicPr>
          <p:cNvPr id="169" name="Google Shape;169;p20"/>
          <p:cNvPicPr preferRelativeResize="0"/>
          <p:nvPr/>
        </p:nvPicPr>
        <p:blipFill>
          <a:blip r:embed="rId6">
            <a:alphaModFix amt="20000"/>
          </a:blip>
          <a:stretch>
            <a:fillRect/>
          </a:stretch>
        </p:blipFill>
        <p:spPr>
          <a:xfrm>
            <a:off x="6761425" y="0"/>
            <a:ext cx="2382577" cy="1539251"/>
          </a:xfrm>
          <a:prstGeom prst="rect">
            <a:avLst/>
          </a:prstGeom>
          <a:noFill/>
          <a:ln>
            <a:noFill/>
          </a:ln>
        </p:spPr>
      </p:pic>
      <p:sp>
        <p:nvSpPr>
          <p:cNvPr id="170" name="Google Shape;170;p20"/>
          <p:cNvSpPr txBox="1"/>
          <p:nvPr/>
        </p:nvSpPr>
        <p:spPr>
          <a:xfrm>
            <a:off x="6355475" y="2378275"/>
            <a:ext cx="1367400" cy="10314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fr" sz="1000">
                <a:latin typeface="Lexend"/>
                <a:ea typeface="Lexend"/>
                <a:cs typeface="Lexend"/>
                <a:sym typeface="Lexend"/>
              </a:rPr>
              <a:t>- Diagonale plus élevée</a:t>
            </a:r>
            <a:endParaRPr sz="1000">
              <a:latin typeface="Lexend"/>
              <a:ea typeface="Lexend"/>
              <a:cs typeface="Lexend"/>
              <a:sym typeface="Lexend"/>
            </a:endParaRPr>
          </a:p>
          <a:p>
            <a:pPr indent="0" lvl="0" marL="0" rtl="0" algn="l">
              <a:lnSpc>
                <a:spcPct val="150000"/>
              </a:lnSpc>
              <a:spcBef>
                <a:spcPts val="0"/>
              </a:spcBef>
              <a:spcAft>
                <a:spcPts val="0"/>
              </a:spcAft>
              <a:buNone/>
            </a:pPr>
            <a:r>
              <a:rPr lang="fr" sz="1000">
                <a:latin typeface="Lexend"/>
                <a:ea typeface="Lexend"/>
                <a:cs typeface="Lexend"/>
                <a:sym typeface="Lexend"/>
              </a:rPr>
              <a:t>- Longueur plus élevée</a:t>
            </a:r>
            <a:endParaRPr sz="1000">
              <a:latin typeface="Lexend"/>
              <a:ea typeface="Lexend"/>
              <a:cs typeface="Lexend"/>
              <a:sym typeface="Lexend"/>
            </a:endParaRPr>
          </a:p>
        </p:txBody>
      </p:sp>
      <p:sp>
        <p:nvSpPr>
          <p:cNvPr id="171" name="Google Shape;171;p20"/>
          <p:cNvSpPr txBox="1"/>
          <p:nvPr/>
        </p:nvSpPr>
        <p:spPr>
          <a:xfrm>
            <a:off x="7750074" y="1929400"/>
            <a:ext cx="1164900" cy="338700"/>
          </a:xfrm>
          <a:prstGeom prst="rect">
            <a:avLst/>
          </a:prstGeom>
          <a:noFill/>
          <a:ln cap="flat" cmpd="sng" w="2857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rgbClr val="FF9900"/>
                </a:solidFill>
                <a:latin typeface="Lexend"/>
                <a:ea typeface="Lexend"/>
                <a:cs typeface="Lexend"/>
                <a:sym typeface="Lexend"/>
              </a:rPr>
              <a:t>FAUX</a:t>
            </a:r>
            <a:endParaRPr b="1" sz="1000">
              <a:solidFill>
                <a:srgbClr val="FF9900"/>
              </a:solidFill>
              <a:latin typeface="Lexend"/>
              <a:ea typeface="Lexend"/>
              <a:cs typeface="Lexend"/>
              <a:sym typeface="Lexend"/>
            </a:endParaRPr>
          </a:p>
        </p:txBody>
      </p:sp>
      <p:sp>
        <p:nvSpPr>
          <p:cNvPr id="172" name="Google Shape;172;p20"/>
          <p:cNvSpPr txBox="1"/>
          <p:nvPr/>
        </p:nvSpPr>
        <p:spPr>
          <a:xfrm>
            <a:off x="6355487" y="1929400"/>
            <a:ext cx="1164900" cy="338700"/>
          </a:xfrm>
          <a:prstGeom prst="rect">
            <a:avLst/>
          </a:prstGeom>
          <a:noFill/>
          <a:ln cap="flat" cmpd="sng" w="2857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rgbClr val="134F5C"/>
                </a:solidFill>
                <a:latin typeface="Lexend"/>
                <a:ea typeface="Lexend"/>
                <a:cs typeface="Lexend"/>
                <a:sym typeface="Lexend"/>
              </a:rPr>
              <a:t>VRAI</a:t>
            </a:r>
            <a:endParaRPr b="1" sz="1000">
              <a:solidFill>
                <a:srgbClr val="134F5C"/>
              </a:solidFill>
              <a:latin typeface="Lexend"/>
              <a:ea typeface="Lexend"/>
              <a:cs typeface="Lexend"/>
              <a:sym typeface="Lexend"/>
            </a:endParaRPr>
          </a:p>
        </p:txBody>
      </p:sp>
      <p:pic>
        <p:nvPicPr>
          <p:cNvPr id="173" name="Google Shape;173;p20"/>
          <p:cNvPicPr preferRelativeResize="0"/>
          <p:nvPr/>
        </p:nvPicPr>
        <p:blipFill>
          <a:blip r:embed="rId7">
            <a:alphaModFix/>
          </a:blip>
          <a:stretch>
            <a:fillRect/>
          </a:stretch>
        </p:blipFill>
        <p:spPr>
          <a:xfrm>
            <a:off x="4080800" y="1870426"/>
            <a:ext cx="2045000" cy="1539250"/>
          </a:xfrm>
          <a:prstGeom prst="rect">
            <a:avLst/>
          </a:prstGeom>
          <a:noFill/>
          <a:ln>
            <a:noFill/>
          </a:ln>
        </p:spPr>
      </p:pic>
      <p:pic>
        <p:nvPicPr>
          <p:cNvPr id="174" name="Google Shape;174;p20"/>
          <p:cNvPicPr preferRelativeResize="0"/>
          <p:nvPr/>
        </p:nvPicPr>
        <p:blipFill>
          <a:blip r:embed="rId8">
            <a:alphaModFix/>
          </a:blip>
          <a:stretch>
            <a:fillRect/>
          </a:stretch>
        </p:blipFill>
        <p:spPr>
          <a:xfrm>
            <a:off x="4097838" y="3409667"/>
            <a:ext cx="2010925" cy="1644582"/>
          </a:xfrm>
          <a:prstGeom prst="rect">
            <a:avLst/>
          </a:prstGeom>
          <a:noFill/>
          <a:ln>
            <a:noFill/>
          </a:ln>
        </p:spPr>
      </p:pic>
      <p:sp>
        <p:nvSpPr>
          <p:cNvPr id="175" name="Google Shape;175;p20"/>
          <p:cNvSpPr txBox="1"/>
          <p:nvPr/>
        </p:nvSpPr>
        <p:spPr>
          <a:xfrm>
            <a:off x="7750075" y="2372763"/>
            <a:ext cx="1367400" cy="21858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000">
                <a:latin typeface="Lexend"/>
                <a:ea typeface="Lexend"/>
                <a:cs typeface="Lexend"/>
                <a:sym typeface="Lexend"/>
              </a:rPr>
              <a:t>- Hauteur gauche plus élevée </a:t>
            </a:r>
            <a:endParaRPr sz="1000">
              <a:latin typeface="Lexend"/>
              <a:ea typeface="Lexend"/>
              <a:cs typeface="Lexend"/>
              <a:sym typeface="Lexend"/>
            </a:endParaRPr>
          </a:p>
          <a:p>
            <a:pPr indent="0" lvl="0" marL="0" rtl="0" algn="l">
              <a:lnSpc>
                <a:spcPct val="150000"/>
              </a:lnSpc>
              <a:spcBef>
                <a:spcPts val="0"/>
              </a:spcBef>
              <a:spcAft>
                <a:spcPts val="0"/>
              </a:spcAft>
              <a:buNone/>
            </a:pPr>
            <a:r>
              <a:rPr lang="fr" sz="1000">
                <a:latin typeface="Lexend"/>
                <a:ea typeface="Lexend"/>
                <a:cs typeface="Lexend"/>
                <a:sym typeface="Lexend"/>
              </a:rPr>
              <a:t>- Hauteur droite plus élevée </a:t>
            </a:r>
            <a:endParaRPr sz="1000">
              <a:latin typeface="Lexend"/>
              <a:ea typeface="Lexend"/>
              <a:cs typeface="Lexend"/>
              <a:sym typeface="Lexend"/>
            </a:endParaRPr>
          </a:p>
          <a:p>
            <a:pPr indent="0" lvl="0" marL="0" rtl="0" algn="l">
              <a:lnSpc>
                <a:spcPct val="150000"/>
              </a:lnSpc>
              <a:spcBef>
                <a:spcPts val="0"/>
              </a:spcBef>
              <a:spcAft>
                <a:spcPts val="0"/>
              </a:spcAft>
              <a:buNone/>
            </a:pPr>
            <a:r>
              <a:rPr lang="fr" sz="1000">
                <a:latin typeface="Lexend"/>
                <a:ea typeface="Lexend"/>
                <a:cs typeface="Lexend"/>
                <a:sym typeface="Lexend"/>
              </a:rPr>
              <a:t>- Marge de basse plus </a:t>
            </a:r>
            <a:r>
              <a:rPr lang="fr" sz="1000">
                <a:latin typeface="Lexend"/>
                <a:ea typeface="Lexend"/>
                <a:cs typeface="Lexend"/>
                <a:sym typeface="Lexend"/>
              </a:rPr>
              <a:t>élevée</a:t>
            </a:r>
            <a:endParaRPr sz="1000">
              <a:latin typeface="Lexend"/>
              <a:ea typeface="Lexend"/>
              <a:cs typeface="Lexend"/>
              <a:sym typeface="Lexend"/>
            </a:endParaRPr>
          </a:p>
          <a:p>
            <a:pPr indent="0" lvl="0" marL="0" rtl="0" algn="l">
              <a:lnSpc>
                <a:spcPct val="150000"/>
              </a:lnSpc>
              <a:spcBef>
                <a:spcPts val="0"/>
              </a:spcBef>
              <a:spcAft>
                <a:spcPts val="0"/>
              </a:spcAft>
              <a:buNone/>
            </a:pPr>
            <a:r>
              <a:rPr lang="fr" sz="1000">
                <a:latin typeface="Lexend"/>
                <a:ea typeface="Lexend"/>
                <a:cs typeface="Lexend"/>
                <a:sym typeface="Lexend"/>
              </a:rPr>
              <a:t>- Marge haute plus élevée</a:t>
            </a:r>
            <a:endParaRPr sz="1000">
              <a:latin typeface="Lexend"/>
              <a:ea typeface="Lexend"/>
              <a:cs typeface="Lexend"/>
              <a:sym typeface="Lexend"/>
            </a:endParaRPr>
          </a:p>
          <a:p>
            <a:pPr indent="0" lvl="0" marL="0" rtl="0" algn="l">
              <a:spcBef>
                <a:spcPts val="0"/>
              </a:spcBef>
              <a:spcAft>
                <a:spcPts val="0"/>
              </a:spcAft>
              <a:buNone/>
            </a:pPr>
            <a:r>
              <a:t/>
            </a:r>
            <a:endParaRPr sz="1000">
              <a:latin typeface="Lexend"/>
              <a:ea typeface="Lexend"/>
              <a:cs typeface="Lexend"/>
              <a:sym typeface="Lexend"/>
            </a:endParaRPr>
          </a:p>
        </p:txBody>
      </p:sp>
      <p:sp>
        <p:nvSpPr>
          <p:cNvPr id="176" name="Google Shape;176;p20"/>
          <p:cNvSpPr txBox="1"/>
          <p:nvPr/>
        </p:nvSpPr>
        <p:spPr>
          <a:xfrm>
            <a:off x="160650" y="1415150"/>
            <a:ext cx="8266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0B5394"/>
                </a:solidFill>
                <a:highlight>
                  <a:schemeClr val="lt1"/>
                </a:highlight>
                <a:latin typeface="Lexend"/>
                <a:ea typeface="Lexend"/>
                <a:cs typeface="Lexend"/>
                <a:sym typeface="Lexend"/>
              </a:rPr>
              <a:t>Boxplot des variables en fonction du type de billets ‘ is_genuine’</a:t>
            </a:r>
            <a:endParaRPr sz="1000">
              <a:solidFill>
                <a:srgbClr val="0B5394"/>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82" name="Google Shape;182;p21"/>
          <p:cNvSpPr txBox="1"/>
          <p:nvPr/>
        </p:nvSpPr>
        <p:spPr>
          <a:xfrm>
            <a:off x="895650" y="430838"/>
            <a:ext cx="6796800" cy="3936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fr" sz="1200">
                <a:highlight>
                  <a:srgbClr val="FFFFFF"/>
                </a:highlight>
                <a:latin typeface="Lexend"/>
                <a:ea typeface="Lexend"/>
                <a:cs typeface="Lexend"/>
                <a:sym typeface="Lexend"/>
              </a:rPr>
              <a:t>ANALYSE DESCRIPTIVE DU JEU DE DONNÉES</a:t>
            </a:r>
            <a:endParaRPr b="1" sz="1700">
              <a:latin typeface="Lexend"/>
              <a:ea typeface="Lexend"/>
              <a:cs typeface="Lexend"/>
              <a:sym typeface="Lexend"/>
            </a:endParaRPr>
          </a:p>
        </p:txBody>
      </p:sp>
      <p:sp>
        <p:nvSpPr>
          <p:cNvPr id="183" name="Google Shape;183;p21"/>
          <p:cNvSpPr txBox="1"/>
          <p:nvPr/>
        </p:nvSpPr>
        <p:spPr>
          <a:xfrm>
            <a:off x="2357262" y="859763"/>
            <a:ext cx="3834900" cy="393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Exploration des données</a:t>
            </a:r>
            <a:endParaRPr sz="1500">
              <a:solidFill>
                <a:schemeClr val="dk1"/>
              </a:solidFill>
              <a:latin typeface="Lexend"/>
              <a:ea typeface="Lexend"/>
              <a:cs typeface="Lexend"/>
              <a:sym typeface="Lexend"/>
            </a:endParaRPr>
          </a:p>
        </p:txBody>
      </p:sp>
      <p:pic>
        <p:nvPicPr>
          <p:cNvPr id="184" name="Google Shape;184;p21"/>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185" name="Google Shape;185;p21"/>
          <p:cNvPicPr preferRelativeResize="0"/>
          <p:nvPr/>
        </p:nvPicPr>
        <p:blipFill>
          <a:blip r:embed="rId4">
            <a:alphaModFix/>
          </a:blip>
          <a:stretch>
            <a:fillRect/>
          </a:stretch>
        </p:blipFill>
        <p:spPr>
          <a:xfrm>
            <a:off x="895650" y="1682300"/>
            <a:ext cx="3564301" cy="3374526"/>
          </a:xfrm>
          <a:prstGeom prst="rect">
            <a:avLst/>
          </a:prstGeom>
          <a:noFill/>
          <a:ln>
            <a:noFill/>
          </a:ln>
        </p:spPr>
      </p:pic>
      <p:pic>
        <p:nvPicPr>
          <p:cNvPr id="186" name="Google Shape;186;p21"/>
          <p:cNvPicPr preferRelativeResize="0"/>
          <p:nvPr/>
        </p:nvPicPr>
        <p:blipFill>
          <a:blip r:embed="rId5">
            <a:alphaModFix amt="20000"/>
          </a:blip>
          <a:stretch>
            <a:fillRect/>
          </a:stretch>
        </p:blipFill>
        <p:spPr>
          <a:xfrm>
            <a:off x="6761425" y="0"/>
            <a:ext cx="2382577" cy="1539251"/>
          </a:xfrm>
          <a:prstGeom prst="rect">
            <a:avLst/>
          </a:prstGeom>
          <a:noFill/>
          <a:ln>
            <a:noFill/>
          </a:ln>
        </p:spPr>
      </p:pic>
      <p:sp>
        <p:nvSpPr>
          <p:cNvPr id="187" name="Google Shape;187;p21"/>
          <p:cNvSpPr txBox="1"/>
          <p:nvPr/>
        </p:nvSpPr>
        <p:spPr>
          <a:xfrm>
            <a:off x="5678400" y="1682300"/>
            <a:ext cx="1975200" cy="1500600"/>
          </a:xfrm>
          <a:prstGeom prst="rect">
            <a:avLst/>
          </a:prstGeom>
          <a:noFill/>
          <a:ln cap="flat" cmpd="sng" w="28575">
            <a:solidFill>
              <a:srgbClr val="07376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sz="900">
                <a:latin typeface="Lexend"/>
                <a:ea typeface="Lexend"/>
                <a:cs typeface="Lexend"/>
                <a:sym typeface="Lexend"/>
              </a:rPr>
              <a:t>Les variables fortement corrélées</a:t>
            </a:r>
            <a:endParaRPr sz="900">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t/>
            </a:r>
            <a:endParaRPr sz="900">
              <a:latin typeface="Lexend"/>
              <a:ea typeface="Lexend"/>
              <a:cs typeface="Lexend"/>
              <a:sym typeface="Lexend"/>
            </a:endParaRPr>
          </a:p>
          <a:p>
            <a:pPr indent="0" lvl="0" marL="0" rtl="0" algn="l">
              <a:lnSpc>
                <a:spcPct val="150000"/>
              </a:lnSpc>
              <a:spcBef>
                <a:spcPts val="0"/>
              </a:spcBef>
              <a:spcAft>
                <a:spcPts val="0"/>
              </a:spcAft>
              <a:buClr>
                <a:schemeClr val="dk1"/>
              </a:buClr>
              <a:buSzPts val="1100"/>
              <a:buFont typeface="Arial"/>
              <a:buNone/>
            </a:pPr>
            <a:r>
              <a:rPr lang="fr" sz="900">
                <a:latin typeface="Lexend"/>
                <a:ea typeface="Lexend"/>
                <a:cs typeface="Lexend"/>
                <a:sym typeface="Lexend"/>
              </a:rPr>
              <a:t>is-genuine - Lenght = </a:t>
            </a:r>
            <a:r>
              <a:rPr b="1" lang="fr" sz="1100">
                <a:solidFill>
                  <a:srgbClr val="073763"/>
                </a:solidFill>
                <a:latin typeface="Lexend"/>
                <a:ea typeface="Lexend"/>
                <a:cs typeface="Lexend"/>
                <a:sym typeface="Lexend"/>
              </a:rPr>
              <a:t>0.85</a:t>
            </a:r>
            <a:endParaRPr b="1" sz="1100">
              <a:solidFill>
                <a:srgbClr val="073763"/>
              </a:solidFill>
              <a:latin typeface="Lexend"/>
              <a:ea typeface="Lexend"/>
              <a:cs typeface="Lexend"/>
              <a:sym typeface="Lexend"/>
            </a:endParaRPr>
          </a:p>
          <a:p>
            <a:pPr indent="0" lvl="0" marL="0" rtl="0" algn="l">
              <a:lnSpc>
                <a:spcPct val="150000"/>
              </a:lnSpc>
              <a:spcBef>
                <a:spcPts val="0"/>
              </a:spcBef>
              <a:spcAft>
                <a:spcPts val="0"/>
              </a:spcAft>
              <a:buClr>
                <a:schemeClr val="dk1"/>
              </a:buClr>
              <a:buSzPts val="1100"/>
              <a:buFont typeface="Arial"/>
              <a:buNone/>
            </a:pPr>
            <a:r>
              <a:rPr lang="fr" sz="900">
                <a:latin typeface="Lexend"/>
                <a:ea typeface="Lexend"/>
                <a:cs typeface="Lexend"/>
                <a:sym typeface="Lexend"/>
              </a:rPr>
              <a:t>is-genuine - margin_low </a:t>
            </a:r>
            <a:r>
              <a:rPr b="1" lang="fr" sz="1100">
                <a:solidFill>
                  <a:srgbClr val="073763"/>
                </a:solidFill>
                <a:latin typeface="Lexend"/>
                <a:ea typeface="Lexend"/>
                <a:cs typeface="Lexend"/>
                <a:sym typeface="Lexend"/>
              </a:rPr>
              <a:t>-0.78</a:t>
            </a:r>
            <a:endParaRPr b="1" sz="1100">
              <a:solidFill>
                <a:srgbClr val="073763"/>
              </a:solidFill>
              <a:latin typeface="Lexend"/>
              <a:ea typeface="Lexend"/>
              <a:cs typeface="Lexend"/>
              <a:sym typeface="Lexend"/>
            </a:endParaRPr>
          </a:p>
          <a:p>
            <a:pPr indent="0" lvl="0" marL="0" rtl="0" algn="l">
              <a:lnSpc>
                <a:spcPct val="150000"/>
              </a:lnSpc>
              <a:spcBef>
                <a:spcPts val="0"/>
              </a:spcBef>
              <a:spcAft>
                <a:spcPts val="0"/>
              </a:spcAft>
              <a:buClr>
                <a:schemeClr val="dk1"/>
              </a:buClr>
              <a:buSzPts val="1100"/>
              <a:buFont typeface="Arial"/>
              <a:buNone/>
            </a:pPr>
            <a:r>
              <a:rPr lang="fr" sz="900">
                <a:latin typeface="Lexend"/>
                <a:ea typeface="Lexend"/>
                <a:cs typeface="Lexend"/>
                <a:sym typeface="Lexend"/>
              </a:rPr>
              <a:t>Lenght - margin_low = </a:t>
            </a:r>
            <a:r>
              <a:rPr b="1" lang="fr" sz="1100">
                <a:solidFill>
                  <a:srgbClr val="073763"/>
                </a:solidFill>
                <a:latin typeface="Lexend"/>
                <a:ea typeface="Lexend"/>
                <a:cs typeface="Lexend"/>
                <a:sym typeface="Lexend"/>
              </a:rPr>
              <a:t>-0.67</a:t>
            </a:r>
            <a:endParaRPr b="1" sz="1100">
              <a:solidFill>
                <a:srgbClr val="073763"/>
              </a:solidFill>
              <a:latin typeface="Lexend"/>
              <a:ea typeface="Lexend"/>
              <a:cs typeface="Lexend"/>
              <a:sym typeface="Lexend"/>
            </a:endParaRPr>
          </a:p>
          <a:p>
            <a:pPr indent="0" lvl="0" marL="0" rtl="0" algn="ctr">
              <a:spcBef>
                <a:spcPts val="0"/>
              </a:spcBef>
              <a:spcAft>
                <a:spcPts val="0"/>
              </a:spcAft>
              <a:buNone/>
            </a:pPr>
            <a:r>
              <a:t/>
            </a:r>
            <a:endParaRPr sz="900">
              <a:latin typeface="Lexend"/>
              <a:ea typeface="Lexend"/>
              <a:cs typeface="Lexend"/>
              <a:sym typeface="Lexend"/>
            </a:endParaRPr>
          </a:p>
        </p:txBody>
      </p:sp>
      <p:sp>
        <p:nvSpPr>
          <p:cNvPr id="188" name="Google Shape;188;p21"/>
          <p:cNvSpPr txBox="1"/>
          <p:nvPr/>
        </p:nvSpPr>
        <p:spPr>
          <a:xfrm>
            <a:off x="4678175" y="3374925"/>
            <a:ext cx="4188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0B5394"/>
                </a:solidFill>
                <a:latin typeface="Lexend"/>
                <a:ea typeface="Lexend"/>
                <a:cs typeface="Lexend"/>
                <a:sym typeface="Lexend"/>
              </a:rPr>
              <a:t>'Length' permet de prédire la valeur de 'margin_low' </a:t>
            </a:r>
            <a:endParaRPr sz="1100">
              <a:solidFill>
                <a:srgbClr val="0B5394"/>
              </a:solidFill>
              <a:latin typeface="Lexend"/>
              <a:ea typeface="Lexend"/>
              <a:cs typeface="Lexend"/>
              <a:sym typeface="Lexend"/>
            </a:endParaRPr>
          </a:p>
        </p:txBody>
      </p:sp>
      <p:cxnSp>
        <p:nvCxnSpPr>
          <p:cNvPr id="189" name="Google Shape;189;p21"/>
          <p:cNvCxnSpPr/>
          <p:nvPr/>
        </p:nvCxnSpPr>
        <p:spPr>
          <a:xfrm flipH="1" rot="10800000">
            <a:off x="1455275" y="2171675"/>
            <a:ext cx="4188000" cy="2489100"/>
          </a:xfrm>
          <a:prstGeom prst="straightConnector1">
            <a:avLst/>
          </a:prstGeom>
          <a:noFill/>
          <a:ln cap="flat" cmpd="sng" w="9525">
            <a:solidFill>
              <a:srgbClr val="073763"/>
            </a:solidFill>
            <a:prstDash val="solid"/>
            <a:round/>
            <a:headEnd len="med" w="med" type="none"/>
            <a:tailEnd len="med" w="med" type="none"/>
          </a:ln>
        </p:spPr>
      </p:cxnSp>
      <p:cxnSp>
        <p:nvCxnSpPr>
          <p:cNvPr id="190" name="Google Shape;190;p21"/>
          <p:cNvCxnSpPr/>
          <p:nvPr/>
        </p:nvCxnSpPr>
        <p:spPr>
          <a:xfrm flipH="1" rot="10800000">
            <a:off x="2918100" y="2171650"/>
            <a:ext cx="2713200" cy="2595300"/>
          </a:xfrm>
          <a:prstGeom prst="straightConnector1">
            <a:avLst/>
          </a:prstGeom>
          <a:noFill/>
          <a:ln cap="flat" cmpd="sng" w="9525">
            <a:solidFill>
              <a:srgbClr val="073763"/>
            </a:solidFill>
            <a:prstDash val="solid"/>
            <a:round/>
            <a:headEnd len="med" w="med" type="none"/>
            <a:tailEnd len="med" w="med" type="none"/>
          </a:ln>
        </p:spPr>
      </p:cxnSp>
      <p:cxnSp>
        <p:nvCxnSpPr>
          <p:cNvPr id="191" name="Google Shape;191;p21"/>
          <p:cNvCxnSpPr/>
          <p:nvPr/>
        </p:nvCxnSpPr>
        <p:spPr>
          <a:xfrm flipH="1" rot="10800000">
            <a:off x="1455275" y="2159700"/>
            <a:ext cx="4235100" cy="1592700"/>
          </a:xfrm>
          <a:prstGeom prst="straightConnector1">
            <a:avLst/>
          </a:prstGeom>
          <a:noFill/>
          <a:ln cap="flat" cmpd="sng" w="9525">
            <a:solidFill>
              <a:srgbClr val="073763"/>
            </a:solidFill>
            <a:prstDash val="solid"/>
            <a:round/>
            <a:headEnd len="med" w="med" type="none"/>
            <a:tailEnd len="med" w="med" type="none"/>
          </a:ln>
        </p:spPr>
      </p:cxnSp>
      <p:sp>
        <p:nvSpPr>
          <p:cNvPr id="192" name="Google Shape;192;p21"/>
          <p:cNvSpPr txBox="1"/>
          <p:nvPr/>
        </p:nvSpPr>
        <p:spPr>
          <a:xfrm>
            <a:off x="438588" y="1091813"/>
            <a:ext cx="8266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solidFill>
                  <a:srgbClr val="0B5394"/>
                </a:solidFill>
                <a:highlight>
                  <a:schemeClr val="lt1"/>
                </a:highlight>
                <a:latin typeface="Lexend"/>
                <a:ea typeface="Lexend"/>
                <a:cs typeface="Lexend"/>
                <a:sym typeface="Lexend"/>
              </a:rPr>
              <a:t>La matrice de corrélation indique les valeurs de corrélation, qui mesurent le degré de relation linéaire entre chaque paire de variables. </a:t>
            </a:r>
            <a:endParaRPr sz="1000">
              <a:solidFill>
                <a:srgbClr val="0B5394"/>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